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sldIdLst>
    <p:sldId id="256" r:id="rId2"/>
    <p:sldId id="331" r:id="rId3"/>
    <p:sldId id="266" r:id="rId4"/>
    <p:sldId id="272" r:id="rId5"/>
    <p:sldId id="356" r:id="rId6"/>
    <p:sldId id="358" r:id="rId7"/>
    <p:sldId id="332" r:id="rId8"/>
    <p:sldId id="339" r:id="rId9"/>
    <p:sldId id="353" r:id="rId10"/>
    <p:sldId id="361" r:id="rId11"/>
    <p:sldId id="335" r:id="rId12"/>
    <p:sldId id="337" r:id="rId13"/>
    <p:sldId id="336" r:id="rId14"/>
    <p:sldId id="357" r:id="rId15"/>
    <p:sldId id="349" r:id="rId16"/>
    <p:sldId id="352" r:id="rId17"/>
    <p:sldId id="340" r:id="rId18"/>
    <p:sldId id="341" r:id="rId19"/>
    <p:sldId id="344" r:id="rId20"/>
    <p:sldId id="346" r:id="rId21"/>
    <p:sldId id="347" r:id="rId22"/>
    <p:sldId id="338" r:id="rId23"/>
    <p:sldId id="345" r:id="rId24"/>
    <p:sldId id="348" r:id="rId25"/>
    <p:sldId id="351" r:id="rId26"/>
    <p:sldId id="359" r:id="rId27"/>
    <p:sldId id="360" r:id="rId28"/>
    <p:sldId id="342" r:id="rId29"/>
    <p:sldId id="389" r:id="rId30"/>
    <p:sldId id="385" r:id="rId31"/>
    <p:sldId id="378" r:id="rId32"/>
    <p:sldId id="386" r:id="rId33"/>
    <p:sldId id="334" r:id="rId34"/>
    <p:sldId id="387" r:id="rId35"/>
    <p:sldId id="388" r:id="rId36"/>
    <p:sldId id="362" r:id="rId37"/>
    <p:sldId id="363" r:id="rId38"/>
    <p:sldId id="364" r:id="rId39"/>
    <p:sldId id="365" r:id="rId40"/>
    <p:sldId id="350" r:id="rId41"/>
    <p:sldId id="366" r:id="rId42"/>
    <p:sldId id="367" r:id="rId43"/>
    <p:sldId id="368" r:id="rId44"/>
    <p:sldId id="354" r:id="rId45"/>
    <p:sldId id="369" r:id="rId46"/>
    <p:sldId id="370" r:id="rId47"/>
    <p:sldId id="371" r:id="rId48"/>
    <p:sldId id="372" r:id="rId49"/>
    <p:sldId id="373" r:id="rId50"/>
    <p:sldId id="343" r:id="rId51"/>
    <p:sldId id="355" r:id="rId52"/>
    <p:sldId id="374" r:id="rId53"/>
    <p:sldId id="375" r:id="rId54"/>
    <p:sldId id="376" r:id="rId55"/>
    <p:sldId id="390" r:id="rId56"/>
    <p:sldId id="271" r:id="rId57"/>
    <p:sldId id="318" r:id="rId58"/>
    <p:sldId id="301" r:id="rId59"/>
    <p:sldId id="304" r:id="rId60"/>
    <p:sldId id="303" r:id="rId61"/>
    <p:sldId id="306" r:id="rId62"/>
    <p:sldId id="267" r:id="rId63"/>
    <p:sldId id="307" r:id="rId64"/>
    <p:sldId id="308" r:id="rId65"/>
    <p:sldId id="310" r:id="rId66"/>
    <p:sldId id="311" r:id="rId67"/>
    <p:sldId id="315" r:id="rId68"/>
    <p:sldId id="391" r:id="rId69"/>
    <p:sldId id="313" r:id="rId70"/>
    <p:sldId id="325" r:id="rId71"/>
    <p:sldId id="326" r:id="rId72"/>
    <p:sldId id="333" r:id="rId73"/>
    <p:sldId id="392" r:id="rId74"/>
    <p:sldId id="330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1" r:id="rId83"/>
    <p:sldId id="400" r:id="rId84"/>
    <p:sldId id="379" r:id="rId85"/>
  </p:sldIdLst>
  <p:sldSz cx="12192000" cy="6858000"/>
  <p:notesSz cx="6858000" cy="9144000"/>
  <p:embeddedFontLst>
    <p:embeddedFont>
      <p:font typeface="Sandoll 삼립호빵체 TTF Basic" panose="00000500000000000000" pitchFamily="2" charset="-127"/>
      <p:bold r:id="rId87"/>
    </p:embeddedFont>
    <p:embeddedFont>
      <p:font typeface="맑은 고딕" panose="020B0503020000020004" pitchFamily="50" charset="-127"/>
      <p:regular r:id="rId88"/>
      <p:bold r:id="rId89"/>
    </p:embeddedFont>
    <p:embeddedFont>
      <p:font typeface="여기어때 잘난체" panose="020B0600000101010101" pitchFamily="50" charset="-127"/>
      <p:bold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kyung yup" initials="lky" lastIdx="1" clrIdx="0">
    <p:extLst>
      <p:ext uri="{19B8F6BF-5375-455C-9EA6-DF929625EA0E}">
        <p15:presenceInfo xmlns:p15="http://schemas.microsoft.com/office/powerpoint/2012/main" userId="52e0ab17c4194c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536"/>
    <a:srgbClr val="FFFFFF"/>
    <a:srgbClr val="C0392B"/>
    <a:srgbClr val="E6E6E6"/>
    <a:srgbClr val="FFD8D9"/>
    <a:srgbClr val="FBE5D6"/>
    <a:srgbClr val="FFD9E0"/>
    <a:srgbClr val="E9A69F"/>
    <a:srgbClr val="D75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81733" autoAdjust="0"/>
  </p:normalViewPr>
  <p:slideViewPr>
    <p:cSldViewPr snapToGrid="0">
      <p:cViewPr>
        <p:scale>
          <a:sx n="62" d="100"/>
          <a:sy n="62" d="100"/>
        </p:scale>
        <p:origin x="230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0D7EC-7EA6-4963-AC96-D1183C36A99A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093B0-9300-4FDD-8F99-92A8C4A47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53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24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82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4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5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0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00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89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07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2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15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0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3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343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78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8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6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744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팝업은 광고 </a:t>
            </a:r>
            <a:r>
              <a:rPr lang="ko-KR" altLang="en-US" dirty="0" err="1"/>
              <a:t>팝업창</a:t>
            </a:r>
            <a:r>
              <a:rPr lang="ko-KR" altLang="en-US" dirty="0"/>
              <a:t> 같이 뜨는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모달은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객체의 </a:t>
            </a:r>
            <a:r>
              <a:rPr lang="en-US" altLang="ko-KR" dirty="0"/>
              <a:t>alert </a:t>
            </a:r>
            <a:r>
              <a:rPr lang="ko-KR" altLang="en-US" dirty="0"/>
              <a:t>처럼 눌러야만 나갈 수 있는 것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13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07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스크롤 한 달력들을 모두 상태 유지할 것인가</a:t>
            </a:r>
            <a:r>
              <a:rPr lang="en-US" altLang="ko-KR" dirty="0"/>
              <a:t>? </a:t>
            </a:r>
            <a:r>
              <a:rPr lang="ko-KR" altLang="en-US" dirty="0"/>
              <a:t>라는 질문에 답이 필요했다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3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달력을 만들기 전에 가장 </a:t>
            </a:r>
            <a:r>
              <a:rPr lang="ko-KR" altLang="en-US" dirty="0" err="1"/>
              <a:t>고민했던건</a:t>
            </a:r>
            <a:r>
              <a:rPr lang="ko-KR" altLang="en-US" dirty="0"/>
              <a:t> 상태 데이터를 통해 변경이 있을 때마다 </a:t>
            </a:r>
            <a:r>
              <a:rPr lang="ko-KR" altLang="en-US" dirty="0" err="1"/>
              <a:t>리렌더링을</a:t>
            </a:r>
            <a:r>
              <a:rPr lang="ko-KR" altLang="en-US" dirty="0"/>
              <a:t> 할 것인지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DOM </a:t>
            </a:r>
            <a:r>
              <a:rPr lang="ko-KR" altLang="en-US" dirty="0"/>
              <a:t>트리를 유지하고 트리에 </a:t>
            </a:r>
            <a:r>
              <a:rPr lang="ko-KR" altLang="en-US" dirty="0" err="1"/>
              <a:t>이어붙이기를</a:t>
            </a:r>
            <a:r>
              <a:rPr lang="ko-KR" altLang="en-US" dirty="0"/>
              <a:t> 할 것인지 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22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69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가지 방법은 장단점이 있었다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33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달력 코드만 약 </a:t>
            </a:r>
            <a:r>
              <a:rPr lang="en-US" altLang="ko-KR" dirty="0"/>
              <a:t>700</a:t>
            </a:r>
            <a:r>
              <a:rPr lang="ko-KR" altLang="en-US" dirty="0"/>
              <a:t>줄이 나왔다</a:t>
            </a:r>
            <a:r>
              <a:rPr lang="en-US" altLang="ko-KR" dirty="0"/>
              <a:t>. </a:t>
            </a:r>
            <a:r>
              <a:rPr lang="ko-KR" altLang="en-US" dirty="0" err="1"/>
              <a:t>리팩토링</a:t>
            </a:r>
            <a:r>
              <a:rPr lang="ko-KR" altLang="en-US" dirty="0"/>
              <a:t> 하기 전엔 </a:t>
            </a:r>
            <a:r>
              <a:rPr lang="en-US" altLang="ko-KR" dirty="0"/>
              <a:t>1000</a:t>
            </a:r>
            <a:r>
              <a:rPr lang="ko-KR" altLang="en-US" dirty="0"/>
              <a:t>줄이 넘어갔다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78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고민한 결과 우리는 무한 스크롤 기능을 지원해야 하기 때문에 사용자의 행동을 예측할 수 없었다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64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트리를 </a:t>
            </a:r>
            <a:r>
              <a:rPr lang="ko-KR" altLang="en-US" dirty="0" err="1"/>
              <a:t>이어붙이는</a:t>
            </a:r>
            <a:r>
              <a:rPr lang="ko-KR" altLang="en-US" dirty="0"/>
              <a:t> 방식을 통해 캘린더를 만들었을 때 문제가 </a:t>
            </a:r>
            <a:r>
              <a:rPr lang="ko-KR" altLang="en-US" dirty="0" err="1"/>
              <a:t>발생헀습니다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25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스크롤이 초기화 되는 현상을 볼 수 있고</a:t>
            </a:r>
            <a:r>
              <a:rPr lang="en-US" altLang="ko-KR" dirty="0"/>
              <a:t>, </a:t>
            </a:r>
            <a:r>
              <a:rPr lang="ko-KR" altLang="en-US" dirty="0"/>
              <a:t>작업하던 월이 초기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30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이부분을 해결하지 못했다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41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무한스크롤</a:t>
            </a:r>
            <a:r>
              <a:rPr lang="ko-KR" altLang="en-US" dirty="0"/>
              <a:t> 기능과 </a:t>
            </a:r>
            <a:r>
              <a:rPr lang="ko-KR" altLang="en-US" dirty="0" err="1"/>
              <a:t>인터섹션</a:t>
            </a:r>
            <a:r>
              <a:rPr lang="ko-KR" altLang="en-US" dirty="0"/>
              <a:t> </a:t>
            </a:r>
            <a:r>
              <a:rPr lang="ko-KR" altLang="en-US" dirty="0" err="1"/>
              <a:t>옵저버를</a:t>
            </a:r>
            <a:r>
              <a:rPr lang="ko-KR" altLang="en-US" dirty="0"/>
              <a:t> 통한 화면감지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66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무한 스크롤</a:t>
            </a:r>
            <a:r>
              <a:rPr lang="en-US" altLang="ko-KR" dirty="0"/>
              <a:t> -&gt; </a:t>
            </a:r>
            <a:r>
              <a:rPr lang="ko-KR" altLang="en-US" dirty="0" err="1"/>
              <a:t>최상단</a:t>
            </a:r>
            <a:r>
              <a:rPr lang="ko-KR" altLang="en-US" dirty="0"/>
              <a:t> 혹은 최하단을 만날 시 다음</a:t>
            </a:r>
            <a:r>
              <a:rPr lang="en-US" altLang="ko-KR" dirty="0"/>
              <a:t>, </a:t>
            </a:r>
            <a:r>
              <a:rPr lang="ko-KR" altLang="en-US" dirty="0"/>
              <a:t>이전 월을 </a:t>
            </a:r>
            <a:r>
              <a:rPr lang="en-US" altLang="ko-KR" dirty="0"/>
              <a:t>DOM </a:t>
            </a:r>
            <a:r>
              <a:rPr lang="ko-KR" altLang="en-US" dirty="0"/>
              <a:t>트리에 이어 </a:t>
            </a:r>
            <a:r>
              <a:rPr lang="ko-KR" altLang="en-US" dirty="0" err="1"/>
              <a:t>붙여줌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186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60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스크롤 이벤트는 너무 빈번하게 발생하기 때문에 성능이 떨어지는 문제가 있었다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3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요소들을 분석하는 것을 통해 저희는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002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32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화면이 변하면서 월이 바뀌면 해당 바뀐 월을 감지해서 </a:t>
            </a:r>
            <a:r>
              <a:rPr lang="en-US" altLang="ko-KR" dirty="0"/>
              <a:t>show </a:t>
            </a:r>
            <a:r>
              <a:rPr lang="ko-KR" altLang="en-US" dirty="0"/>
              <a:t>해주는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요소가 해당 </a:t>
            </a:r>
            <a:r>
              <a:rPr lang="ko-KR" altLang="en-US" dirty="0" err="1"/>
              <a:t>영역와</a:t>
            </a:r>
            <a:r>
              <a:rPr lang="ko-KR" altLang="en-US" dirty="0"/>
              <a:t> 교차되면 콜백함수를 실행하는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8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처음으로 시도한 건 매월 </a:t>
            </a:r>
            <a:r>
              <a:rPr lang="en-US" altLang="ko-KR" dirty="0"/>
              <a:t>1</a:t>
            </a:r>
            <a:r>
              <a:rPr lang="ko-KR" altLang="en-US" dirty="0"/>
              <a:t>일을 기준으로 월이 바뀌도록 구현했는데</a:t>
            </a:r>
            <a:endParaRPr lang="en-US" altLang="ko-KR" dirty="0"/>
          </a:p>
          <a:p>
            <a:r>
              <a:rPr lang="ko-KR" altLang="en-US" dirty="0"/>
              <a:t>내가 달력에서 보이는 월과 우측에서 나타내는 월이 실제로 다른 현상이 보임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</a:t>
            </a:r>
            <a:r>
              <a:rPr lang="ko-KR" altLang="en-US" dirty="0"/>
              <a:t>일을 기준으로 하니까 해당 현상은 해결됐지만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공백 기간 및</a:t>
            </a:r>
            <a:r>
              <a:rPr lang="en-US" altLang="ko-KR" dirty="0"/>
              <a:t>, </a:t>
            </a:r>
            <a:r>
              <a:rPr lang="ko-KR" altLang="en-US" dirty="0"/>
              <a:t>아이템 크기가 커질 경우 문제가 발생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27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문제를 해결하기 위해 모든 주에 </a:t>
            </a:r>
            <a:r>
              <a:rPr lang="en-US" altLang="ko-KR" dirty="0"/>
              <a:t>1</a:t>
            </a:r>
            <a:r>
              <a:rPr lang="ko-KR" altLang="en-US" dirty="0"/>
              <a:t>일 씩 감지되는 날짜를 지정했다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32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286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 </a:t>
            </a:r>
            <a:r>
              <a:rPr lang="en-US" altLang="ko-KR" dirty="0"/>
              <a:t>1</a:t>
            </a:r>
            <a:r>
              <a:rPr lang="ko-KR" altLang="en-US" dirty="0"/>
              <a:t>일을 기준으로 잡으면 내가 그 달의 마지막 날까지 전부 </a:t>
            </a:r>
            <a:r>
              <a:rPr lang="en-US" altLang="ko-KR" dirty="0"/>
              <a:t>active </a:t>
            </a:r>
            <a:r>
              <a:rPr lang="ko-KR" altLang="en-US" dirty="0"/>
              <a:t>하게 만들면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697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1627B-7B3C-4BD4-8700-36712349109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59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29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25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5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요소들을 분석하는 것을 통해 저희는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68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8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5462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62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7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보여주면서 </a:t>
            </a:r>
            <a:r>
              <a:rPr lang="ko-KR" altLang="en-US" dirty="0" err="1"/>
              <a:t>드래그느ㅡㄴ</a:t>
            </a:r>
            <a:r>
              <a:rPr lang="ko-KR" altLang="en-US" dirty="0"/>
              <a:t> 전송용이다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74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432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965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Draggable attribute </a:t>
            </a:r>
            <a:r>
              <a:rPr lang="ko-KR" altLang="en-US" dirty="0" err="1"/>
              <a:t>어트리뷰트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3904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Selection</a:t>
            </a:r>
            <a:r>
              <a:rPr lang="ko-KR" altLang="en-US" dirty="0"/>
              <a:t>으로 인한 문제는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801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kumimoji="1" lang="en-US" altLang="ko-KR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</a:t>
            </a:r>
            <a:r>
              <a:rPr kumimoji="1" lang="ko-KR" altLang="en-US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event</a:t>
            </a:r>
            <a:r>
              <a:rPr kumimoji="1" lang="ko-KR" altLang="en-US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유사한 </a:t>
            </a:r>
            <a:r>
              <a:rPr kumimoji="1" lang="en-US" altLang="ko-KR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pointer event</a:t>
            </a:r>
            <a:r>
              <a:rPr kumimoji="1" lang="ko-KR" altLang="en-US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 생각해봤다</a:t>
            </a:r>
            <a:r>
              <a:rPr kumimoji="1" lang="en-US" altLang="ko-KR" sz="1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47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요소들을 분석하는 것을 통해 저희는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1094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74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795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90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048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865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1216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952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801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43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645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541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936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079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299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7859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거의 동일한 코드에서 이벤트 이름만 </a:t>
            </a:r>
            <a:r>
              <a:rPr lang="ko-KR" altLang="en-US" dirty="0" err="1"/>
              <a:t>바꾸어준것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Drag</a:t>
            </a:r>
            <a:r>
              <a:rPr lang="ko-KR" altLang="en-US" dirty="0"/>
              <a:t>가 자동으로 고스트를 생성하는 것과 달리 움직임을 볼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mouse move event </a:t>
            </a:r>
            <a:r>
              <a:rPr lang="ko-KR" altLang="en-US" dirty="0"/>
              <a:t>로 해줬다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뒤에서 언급하겠다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30317-F101-4F83-A5CF-1A842FCDF27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9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7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캘린더와 </a:t>
            </a:r>
            <a:r>
              <a:rPr lang="en-US" altLang="ko-KR" dirty="0"/>
              <a:t>TODO </a:t>
            </a:r>
            <a:r>
              <a:rPr lang="ko-KR" altLang="en-US" dirty="0"/>
              <a:t>를 결합한 웹 어플리케이션이 적절한 프로젝트 주제라 생각하고 제작하기로 결정함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093B0-9300-4FDD-8F99-92A8C4A47A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07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A363-2975-4FA4-9549-F5856B6CA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6AF0CF-4EF8-43E9-BCDC-D04D69561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5B705-0DD1-419D-8EAF-763C2860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0ADDE-83A7-484C-A3B3-E764E4E5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FAA09-95CD-4A92-84FE-464B54D0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2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CDD59-FC7F-47FE-A332-877DE451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F67616-903D-4FE4-8028-6E3CBA39F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923C6-EFB7-48B0-82EA-CF946108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74A09-926E-4031-9AE9-982026F8D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ECA73-7163-4D2C-B45A-AC8F9062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433D0C-8A98-4409-B926-B651BA833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8B2E1-CE7F-4C3D-A7C2-13928D77B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1DB50-559D-4070-8A23-337CCF8B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6B34A-005A-429F-9B92-112D2FAD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4D412-A9DA-4F14-BA73-9F62B043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6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E2911-0384-4DF2-A2D2-9B09209A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A034E-1BB9-40C9-A590-5EAE2B468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89240-48C8-496D-98AF-7834CAF8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2679A-4DFC-4884-8B06-C7F8D695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053A3-664A-4B7A-B8AA-60EC5E8B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9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13B41-0BAC-4976-8CAB-9313D72C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2197BD-C06B-42C2-9BF5-6CA05698D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F8CC0-9573-4269-A5A3-C5626591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8F9D2-2ECA-49FF-A288-EFF28D7B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563F5-BF78-4B56-AF15-600339ED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8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49C78-870F-4068-8CDA-92673925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0911D-38FB-401C-9EFB-4195D9BE0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9D08CD-6533-4D26-8B24-85512A42A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69CFF8-7836-4BA3-B6C7-FA496001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EC07D7-69A1-43D6-B652-33C5A673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8C43E-0ECC-4867-97FE-D1465BB8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1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35666-52F8-4246-B757-D22034A9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01289-E0A0-4862-BBFF-F1CEB4DB3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E12273-82CC-42BD-B64B-56DF60E7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FDE933-2484-47F8-BEE6-7833BA922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9A1323-348D-4059-9791-76871BB59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26CF1A-16E4-41E5-B59E-C5235496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CFCC9C-9AB5-4F82-99CB-CC1C4959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DE215B-A988-42C1-AABB-A6D5A9B0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5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8E777-3635-48B2-A5C7-6655A2D7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2B9FBA-6E38-40A6-948C-E2A7AA8B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2EDAB8-10F2-4632-A677-07A670B0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5AA016-0CFD-4E58-B605-BDA68D68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74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4C2E1E-E449-4521-AE8D-48D1705C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19A574-5B3E-429C-8767-0707DD34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C30F60-5BBF-4920-B005-50438FF8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1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20F2-30B6-4685-9DFB-02B84F1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441CA-0076-48CE-BA18-AA045666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A1656D-B5C8-4054-8323-A73993229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F56189-DF44-4279-AF3F-DD4FB83F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16ED9-08F5-4558-A395-9D7D969B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C07AF-A218-4FD1-8E5F-8D038CBD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9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1853-61D6-42A0-BA7D-C93293C6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3E905B-6E32-40CC-8B05-54C6672CA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FCFBAD-C538-4C56-A908-52D71D86C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ADDF4-DE87-43C9-B2B2-D0275E35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EFB34-03A7-4E59-8666-358E05B36DEE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059694-872E-40D1-960C-CC91A9AD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4CBC47-C82E-4890-9E47-5ED671F0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BBBDE-75FC-4F42-938A-EDA32F3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4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337217-77C0-4099-899B-928E7061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AAFFD-B6DD-4F44-AE83-C9AC79DDA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9F0A3-68B6-4D76-BBFD-9F6AB86B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D80EFB34-03A7-4E59-8666-358E05B36DEE}" type="datetimeFigureOut">
              <a:rPr lang="ko-KR" altLang="en-US" smtClean="0"/>
              <a:pPr/>
              <a:t>2021-12-05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8D577E-393B-489C-820D-1658C8CED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1E682-6D0F-4D22-B2D7-155F332D2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83EBBBDE-75FC-4F42-938A-EDA32F38EF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5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lWO8ZRHJQw" TargetMode="External"/><Relationship Id="rId4" Type="http://schemas.openxmlformats.org/officeDocument/2006/relationships/hyperlink" Target="https://hyunjungc-dev.github.io/JADOO-Calendar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C918FE-D506-4D9E-BDE6-EDB515A60A6A}"/>
              </a:ext>
            </a:extLst>
          </p:cNvPr>
          <p:cNvGrpSpPr/>
          <p:nvPr/>
        </p:nvGrpSpPr>
        <p:grpSpPr>
          <a:xfrm>
            <a:off x="0" y="-5425066"/>
            <a:ext cx="22555199" cy="12283066"/>
            <a:chOff x="-133353" y="-5673826"/>
            <a:chExt cx="24224834" cy="1258060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5A4072B-F1C6-498C-9BE7-999960005683}"/>
                </a:ext>
              </a:extLst>
            </p:cNvPr>
            <p:cNvSpPr/>
            <p:nvPr/>
          </p:nvSpPr>
          <p:spPr>
            <a:xfrm>
              <a:off x="3038806" y="1050569"/>
              <a:ext cx="4695494" cy="4632814"/>
            </a:xfrm>
            <a:prstGeom prst="ellipse">
              <a:avLst/>
            </a:prstGeom>
            <a:gradFill flip="none" rotWithShape="1">
              <a:gsLst>
                <a:gs pos="63000">
                  <a:srgbClr val="FFF5F7"/>
                </a:gs>
                <a:gs pos="100000">
                  <a:srgbClr val="FFC1CD"/>
                </a:gs>
                <a:gs pos="0">
                  <a:srgbClr val="F7F5DD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E02291-5EAF-4C96-8D3C-F9253B852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3" t="16448" r="17376" b="2139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A26BF4-7A56-46F3-A9A1-B8CF4E77E66C}"/>
                </a:ext>
              </a:extLst>
            </p:cNvPr>
            <p:cNvSpPr/>
            <p:nvPr/>
          </p:nvSpPr>
          <p:spPr>
            <a:xfrm>
              <a:off x="-133351" y="-5673826"/>
              <a:ext cx="24224832" cy="8321777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ABF2B5-57DF-4FAA-A74B-571996A43134}"/>
                </a:ext>
              </a:extLst>
            </p:cNvPr>
            <p:cNvSpPr/>
            <p:nvPr/>
          </p:nvSpPr>
          <p:spPr>
            <a:xfrm>
              <a:off x="-133353" y="4555050"/>
              <a:ext cx="24224831" cy="2351733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42462B-61EC-472F-AD84-7D50DA08686D}"/>
                </a:ext>
              </a:extLst>
            </p:cNvPr>
            <p:cNvSpPr/>
            <p:nvPr/>
          </p:nvSpPr>
          <p:spPr>
            <a:xfrm>
              <a:off x="-133351" y="2647950"/>
              <a:ext cx="4876801" cy="1907100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B822681-2EF5-4CE6-8C6D-816C54857FB4}"/>
                </a:ext>
              </a:extLst>
            </p:cNvPr>
            <p:cNvSpPr/>
            <p:nvPr/>
          </p:nvSpPr>
          <p:spPr>
            <a:xfrm>
              <a:off x="7448553" y="2647951"/>
              <a:ext cx="16642925" cy="1907100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4599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74876C4C-868A-4CC6-BB65-307927F74B17}"/>
              </a:ext>
            </a:extLst>
          </p:cNvPr>
          <p:cNvSpPr txBox="1"/>
          <p:nvPr/>
        </p:nvSpPr>
        <p:spPr>
          <a:xfrm>
            <a:off x="2341000" y="2337065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 err="1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차유림</a:t>
            </a:r>
            <a:r>
              <a:rPr kumimoji="1" lang="ko-KR" altLang="en-US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html </a:t>
            </a:r>
            <a:r>
              <a:rPr kumimoji="1" lang="ko-KR" altLang="en-US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마크업 </a:t>
            </a:r>
            <a:r>
              <a:rPr kumimoji="1" lang="en-US" altLang="ko-KR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3200" dirty="0" err="1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kumimoji="1" lang="ja-JP" altLang="en-US" sz="32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AB382A-4B6D-4FE8-A246-49B21E81D7A9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C6669-8828-4112-89D6-1B21C63918E6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7D77F-DBE8-4099-982D-CDB5430CF94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DD32B-897C-4E36-950B-458D189E04E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A828ACBB-9D59-4A3B-926C-1D814998FB79}"/>
              </a:ext>
            </a:extLst>
          </p:cNvPr>
          <p:cNvSpPr txBox="1"/>
          <p:nvPr/>
        </p:nvSpPr>
        <p:spPr>
          <a:xfrm>
            <a:off x="2340999" y="3362769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이경엽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달력 뷰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 스크롤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EC83979C-6039-452B-B47E-7D4002710A76}"/>
              </a:ext>
            </a:extLst>
          </p:cNvPr>
          <p:cNvSpPr txBox="1"/>
          <p:nvPr/>
        </p:nvSpPr>
        <p:spPr>
          <a:xfrm>
            <a:off x="2340998" y="4388473"/>
            <a:ext cx="804617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조현정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아이템 이벤트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드래그앤드롭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16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BBBCB-418A-4FB7-AC17-13EF5EFC6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94" y="2170127"/>
            <a:ext cx="9061442" cy="4435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63C504-01AD-4163-9E68-7C5835FD580E}"/>
              </a:ext>
            </a:extLst>
          </p:cNvPr>
          <p:cNvSpPr/>
          <p:nvPr/>
        </p:nvSpPr>
        <p:spPr>
          <a:xfrm>
            <a:off x="9253888" y="2170126"/>
            <a:ext cx="1245948" cy="4435737"/>
          </a:xfrm>
          <a:prstGeom prst="rect">
            <a:avLst/>
          </a:prstGeom>
          <a:solidFill>
            <a:srgbClr val="FFC000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컨트롤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E5D48B-62F8-44B2-A9E4-00F68A215E39}"/>
              </a:ext>
            </a:extLst>
          </p:cNvPr>
          <p:cNvSpPr/>
          <p:nvPr/>
        </p:nvSpPr>
        <p:spPr>
          <a:xfrm>
            <a:off x="1438394" y="2170127"/>
            <a:ext cx="7815494" cy="4435737"/>
          </a:xfrm>
          <a:prstGeom prst="rect">
            <a:avLst/>
          </a:prstGeom>
          <a:solidFill>
            <a:srgbClr val="92D050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main</a:t>
            </a:r>
            <a:endParaRPr lang="ko-KR" altLang="en-US" sz="20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74876C4C-868A-4CC6-BB65-307927F74B17}"/>
              </a:ext>
            </a:extLst>
          </p:cNvPr>
          <p:cNvSpPr txBox="1"/>
          <p:nvPr/>
        </p:nvSpPr>
        <p:spPr>
          <a:xfrm>
            <a:off x="1354310" y="929164"/>
            <a:ext cx="6914099" cy="105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마크업</a:t>
            </a:r>
            <a:endParaRPr kumimoji="1" lang="en-US" altLang="ja-JP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논리적인 순서 고려 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AB382A-4B6D-4FE8-A246-49B21E81D7A9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C6669-8828-4112-89D6-1B21C63918E6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7D77F-DBE8-4099-982D-CDB5430CF94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DD32B-897C-4E36-950B-458D189E04E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4558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D08E7-01DC-4724-8E15-BFCD279D1437}"/>
              </a:ext>
            </a:extLst>
          </p:cNvPr>
          <p:cNvSpPr/>
          <p:nvPr/>
        </p:nvSpPr>
        <p:spPr>
          <a:xfrm>
            <a:off x="6935821" y="4546405"/>
            <a:ext cx="498380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validate &amp; lighthouse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검사 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5AFA66-92C1-43CA-BB77-765AB7AE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19" y="2319963"/>
            <a:ext cx="5555406" cy="2059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E91EC5-DF35-4F7C-9957-7EEDF7870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50" y="1162533"/>
            <a:ext cx="6127818" cy="47826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5DC30B-B30B-4706-A461-19836BF1C050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3100B-8366-4617-B71D-B75983D824AD}"/>
              </a:ext>
            </a:extLst>
          </p:cNvPr>
          <p:cNvSpPr txBox="1"/>
          <p:nvPr/>
        </p:nvSpPr>
        <p:spPr>
          <a:xfrm>
            <a:off x="252094" y="5275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A39A0-18B5-4979-9C6B-B43B92718E07}"/>
              </a:ext>
            </a:extLst>
          </p:cNvPr>
          <p:cNvSpPr txBox="1"/>
          <p:nvPr/>
        </p:nvSpPr>
        <p:spPr>
          <a:xfrm>
            <a:off x="3105717" y="162690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02 </a:t>
            </a:r>
            <a:r>
              <a:rPr lang="ko-KR" altLang="en-US" dirty="0"/>
              <a:t>시연 영상       </a:t>
            </a:r>
            <a:r>
              <a:rPr lang="en-US" altLang="ko-KR" dirty="0"/>
              <a:t>03 </a:t>
            </a:r>
            <a:r>
              <a:rPr lang="ko-KR" altLang="en-US" dirty="0"/>
              <a:t>요구 사항       </a:t>
            </a:r>
            <a:r>
              <a:rPr lang="en-US" altLang="ko-KR" dirty="0"/>
              <a:t>04</a:t>
            </a:r>
            <a:r>
              <a:rPr lang="ko-KR" altLang="en-US" dirty="0"/>
              <a:t> 개발 환경       </a:t>
            </a:r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68EB6-A200-4228-A2DE-72D8C49F4D2C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FBAD9E-F79D-482C-8DC9-396015F6C627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93C949-4F8E-4B21-BB4C-74019411745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E1BB7-34F5-4FA1-BF07-C3CB0E119EA4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3BC9E-05EB-4EBD-A06D-88A9296C6303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40583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BBBBCB-418A-4FB7-AC17-13EF5EFC6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9"/>
          <a:stretch/>
        </p:blipFill>
        <p:spPr>
          <a:xfrm>
            <a:off x="252094" y="1629294"/>
            <a:ext cx="7179484" cy="4181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C26DA52-5169-4656-BEB1-DCDD114F7C8C}"/>
              </a:ext>
            </a:extLst>
          </p:cNvPr>
          <p:cNvSpPr/>
          <p:nvPr/>
        </p:nvSpPr>
        <p:spPr>
          <a:xfrm>
            <a:off x="1990985" y="2480024"/>
            <a:ext cx="432262" cy="4156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1B882C-B562-42E8-84FC-256E38563E19}"/>
              </a:ext>
            </a:extLst>
          </p:cNvPr>
          <p:cNvSpPr/>
          <p:nvPr/>
        </p:nvSpPr>
        <p:spPr>
          <a:xfrm>
            <a:off x="7557909" y="2028392"/>
            <a:ext cx="4502750" cy="378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열과 행의 조합으로 데이터 읽는 테이블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구현으로 행 정보 변화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1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+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버튼에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aria-label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 정보 제공</a:t>
            </a:r>
            <a:b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</a:b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(“2021</a:t>
            </a:r>
            <a:r>
              <a:rPr kumimoji="1" lang="ko-KR" altLang="en-US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년 </a:t>
            </a: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7 </a:t>
            </a:r>
            <a:r>
              <a:rPr kumimoji="1" lang="ko-KR" altLang="en-US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월 </a:t>
            </a: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3</a:t>
            </a:r>
            <a:r>
              <a:rPr kumimoji="1" lang="ko-KR" altLang="en-US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 아이템 추가</a:t>
            </a: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”)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+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버튼에서 방향키 조작 가능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←↑↓→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D08E7-01DC-4724-8E15-BFCD279D1437}"/>
              </a:ext>
            </a:extLst>
          </p:cNvPr>
          <p:cNvSpPr/>
          <p:nvPr/>
        </p:nvSpPr>
        <p:spPr>
          <a:xfrm>
            <a:off x="8388238" y="1720883"/>
            <a:ext cx="3551668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&lt;table&gt;  vs  &lt;div&gt;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25851-0B8E-41FD-9CCA-5D288BF16469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5291D3-9DC8-4AB0-976F-5F8B3D4E7757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5F025-E9DA-4B3A-B3DA-F0F60148C322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719D4-9E47-44BD-8188-0BF07C929A0C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2D0E4E-C0A3-43B7-9A9D-1B0FFCA8AECC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57CA7A-A370-4E21-85DC-715C726CBEA5}"/>
              </a:ext>
            </a:extLst>
          </p:cNvPr>
          <p:cNvSpPr/>
          <p:nvPr/>
        </p:nvSpPr>
        <p:spPr>
          <a:xfrm>
            <a:off x="2947645" y="2480024"/>
            <a:ext cx="432262" cy="4156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B1CC5-DCC1-4A00-8113-F2D477C3FFCD}"/>
              </a:ext>
            </a:extLst>
          </p:cNvPr>
          <p:cNvSpPr/>
          <p:nvPr/>
        </p:nvSpPr>
        <p:spPr>
          <a:xfrm>
            <a:off x="4016820" y="2480024"/>
            <a:ext cx="432262" cy="4156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25C12B1-294E-4613-AEFB-F7851C01BE22}"/>
              </a:ext>
            </a:extLst>
          </p:cNvPr>
          <p:cNvSpPr/>
          <p:nvPr/>
        </p:nvSpPr>
        <p:spPr>
          <a:xfrm>
            <a:off x="3266100" y="2687842"/>
            <a:ext cx="1059319" cy="4156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474F41-E9D2-480C-BC7C-A039C8052134}"/>
              </a:ext>
            </a:extLst>
          </p:cNvPr>
          <p:cNvSpPr/>
          <p:nvPr/>
        </p:nvSpPr>
        <p:spPr>
          <a:xfrm>
            <a:off x="5063279" y="2480024"/>
            <a:ext cx="432263" cy="4156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AD0EDE6-26D7-4FAA-9601-0F4F55593546}"/>
              </a:ext>
            </a:extLst>
          </p:cNvPr>
          <p:cNvSpPr/>
          <p:nvPr/>
        </p:nvSpPr>
        <p:spPr>
          <a:xfrm>
            <a:off x="4325419" y="2687842"/>
            <a:ext cx="1059318" cy="41563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1B882C-B562-42E8-84FC-256E38563E19}"/>
              </a:ext>
            </a:extLst>
          </p:cNvPr>
          <p:cNvSpPr/>
          <p:nvPr/>
        </p:nvSpPr>
        <p:spPr>
          <a:xfrm>
            <a:off x="7557909" y="2028392"/>
            <a:ext cx="4502750" cy="378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열과 행의 조합으로 데이터 읽는 테이블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구현으로 행 정보 변화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1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+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버튼에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aria-label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로 정보 제공</a:t>
            </a:r>
            <a:b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</a:b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(“2021</a:t>
            </a:r>
            <a:r>
              <a:rPr kumimoji="1" lang="ko-KR" altLang="en-US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년 </a:t>
            </a: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7 </a:t>
            </a:r>
            <a:r>
              <a:rPr kumimoji="1" lang="ko-KR" altLang="en-US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월 </a:t>
            </a: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3</a:t>
            </a:r>
            <a:r>
              <a:rPr kumimoji="1" lang="ko-KR" altLang="en-US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 아이템 추가</a:t>
            </a:r>
            <a:r>
              <a:rPr kumimoji="1" lang="en-US" altLang="ko-KR" sz="16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”)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+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버튼에서 방향키 조작 가능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←↑↓→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D08E7-01DC-4724-8E15-BFCD279D1437}"/>
              </a:ext>
            </a:extLst>
          </p:cNvPr>
          <p:cNvSpPr/>
          <p:nvPr/>
        </p:nvSpPr>
        <p:spPr>
          <a:xfrm>
            <a:off x="8388238" y="1720883"/>
            <a:ext cx="3551668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&lt;table&gt;  vs  &lt;div&gt;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DCAB3-BE2B-4B84-910F-8A2DD02EC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70"/>
          <a:stretch/>
        </p:blipFill>
        <p:spPr>
          <a:xfrm>
            <a:off x="827420" y="2143693"/>
            <a:ext cx="5268580" cy="305892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75EA22F-E0CF-4A86-AEF5-D0141E3AE082}"/>
              </a:ext>
            </a:extLst>
          </p:cNvPr>
          <p:cNvSpPr/>
          <p:nvPr/>
        </p:nvSpPr>
        <p:spPr>
          <a:xfrm>
            <a:off x="1107778" y="2143693"/>
            <a:ext cx="3741683" cy="751967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A06EBE-AC9B-4590-9D0E-5EF6827A3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0" y="611163"/>
            <a:ext cx="6973466" cy="6194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C43FAA-5701-47A7-BFCA-69478750C858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F408A0-3B54-4AE0-B716-CF5B5B741B3E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56960-BBB2-4CE0-9CEF-666FFA443927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9B685-9092-4818-B31C-FA393BC2905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A24D3F-34B4-4239-A393-DB395460187C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5102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D08E7-01DC-4724-8E15-BFCD279D1437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E1365-BEA1-413B-87DF-BF34D022D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4"/>
          <a:stretch/>
        </p:blipFill>
        <p:spPr>
          <a:xfrm>
            <a:off x="447799" y="1662949"/>
            <a:ext cx="3735155" cy="50137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AE3C34-94D8-4313-891B-B363D916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685" y="1662948"/>
            <a:ext cx="3685161" cy="50137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98F8C7-0EC6-41D4-B1B0-6AA63FE057AB}"/>
              </a:ext>
            </a:extLst>
          </p:cNvPr>
          <p:cNvSpPr/>
          <p:nvPr/>
        </p:nvSpPr>
        <p:spPr>
          <a:xfrm>
            <a:off x="9203737" y="1946932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팝업 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 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1750E-3565-4DEB-BA5C-F8ABFBA2AA09}"/>
              </a:ext>
            </a:extLst>
          </p:cNvPr>
          <p:cNvSpPr/>
          <p:nvPr/>
        </p:nvSpPr>
        <p:spPr>
          <a:xfrm>
            <a:off x="8283577" y="2326502"/>
            <a:ext cx="3582590" cy="378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팝업은 존재하더라도 다른 행위를 할 수 있음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모달은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사용자가 특정 컨텐츠에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집중해야할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경우 사용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모달이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존재하면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사라질때까지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영역 밖에서의 행위 불가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840A3E8-8B05-47CC-9843-E3E41FE9CBD2}"/>
              </a:ext>
            </a:extLst>
          </p:cNvPr>
          <p:cNvSpPr/>
          <p:nvPr/>
        </p:nvSpPr>
        <p:spPr>
          <a:xfrm>
            <a:off x="5556738" y="4584506"/>
            <a:ext cx="6480540" cy="2092159"/>
          </a:xfrm>
          <a:prstGeom prst="rightArrow">
            <a:avLst>
              <a:gd name="adj1" fmla="val 69620"/>
              <a:gd name="adj2" fmla="val 47956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모달에서 </a:t>
            </a:r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tab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키로 인한 포커스의 대상은 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800" spc="-150" dirty="0" err="1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안의 요소들만 가능하도록 구현 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2F21C-6FC7-494A-ABB2-8C6ECFE43D8F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8558AD-D224-474A-A329-0E52E371C95C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CDFF3-2974-4A9B-A720-F30407679883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0C8E86-99D1-4810-8932-E7F82BB6C399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BF0AAB-93C8-4615-8CB8-1E1581E41F72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403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D08E7-01DC-4724-8E15-BFCD279D1437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키보드 지원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A5BCCE-EC17-4373-B702-1C8E1520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50" y="1723073"/>
            <a:ext cx="3381375" cy="647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7194EB-3578-46A7-ACB2-2BEB5620D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45" y="2187094"/>
            <a:ext cx="7086014" cy="41687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C3B994-2A58-4156-8B6F-9BB3997C7EAC}"/>
              </a:ext>
            </a:extLst>
          </p:cNvPr>
          <p:cNvSpPr/>
          <p:nvPr/>
        </p:nvSpPr>
        <p:spPr>
          <a:xfrm>
            <a:off x="4888778" y="6356358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wai-aria-practices-1.1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D0582-AD1E-4222-BE66-4F03AC9E5F0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0EE0B-9EA6-4F73-B6D3-7F7576B351CC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DFF98-2C91-4D00-B840-F5422C3A4FE0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4C135-C07B-42A8-9CCE-F53B346A393E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C3024-5CC8-4B02-BB14-6B9AD0D7B724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86324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E1365-BEA1-413B-87DF-BF34D022D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4"/>
          <a:stretch/>
        </p:blipFill>
        <p:spPr>
          <a:xfrm>
            <a:off x="447799" y="1662949"/>
            <a:ext cx="3735155" cy="50137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1750E-3565-4DEB-BA5C-F8ABFBA2AA09}"/>
              </a:ext>
            </a:extLst>
          </p:cNvPr>
          <p:cNvSpPr/>
          <p:nvPr/>
        </p:nvSpPr>
        <p:spPr>
          <a:xfrm>
            <a:off x="4464625" y="1328957"/>
            <a:ext cx="7088846" cy="378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열릴 때 처음 포커스가 갈 요소 지정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내부의 포커스가능한 마지막요소에서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tab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키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입력시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내부 포커스가능한 첫번째 요소로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이동해야함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내부의 포커스가능한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첫번째요소에서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shift + tab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키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입력시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내부 포커스가능한 마지막 요소로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이동해야함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Esc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키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입력시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열었을 때 포커스로 이동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51BF2D-5A35-4658-8D2E-946F5D44CE06}"/>
              </a:ext>
            </a:extLst>
          </p:cNvPr>
          <p:cNvCxnSpPr>
            <a:cxnSpLocks/>
          </p:cNvCxnSpPr>
          <p:nvPr/>
        </p:nvCxnSpPr>
        <p:spPr>
          <a:xfrm>
            <a:off x="1660972" y="5268898"/>
            <a:ext cx="388654" cy="618970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614428-C54D-482E-87A6-E5972DDEC61F}"/>
              </a:ext>
            </a:extLst>
          </p:cNvPr>
          <p:cNvCxnSpPr>
            <a:cxnSpLocks/>
          </p:cNvCxnSpPr>
          <p:nvPr/>
        </p:nvCxnSpPr>
        <p:spPr>
          <a:xfrm flipV="1">
            <a:off x="2752875" y="2460454"/>
            <a:ext cx="840148" cy="3427414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6243AA-F411-4C72-B74C-7D9FDB49DEB0}"/>
              </a:ext>
            </a:extLst>
          </p:cNvPr>
          <p:cNvCxnSpPr>
            <a:cxnSpLocks/>
          </p:cNvCxnSpPr>
          <p:nvPr/>
        </p:nvCxnSpPr>
        <p:spPr>
          <a:xfrm flipH="1">
            <a:off x="2224179" y="2273055"/>
            <a:ext cx="1057392" cy="663434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CE159C-020A-4F88-9272-944CE055594F}"/>
              </a:ext>
            </a:extLst>
          </p:cNvPr>
          <p:cNvCxnSpPr>
            <a:cxnSpLocks/>
          </p:cNvCxnSpPr>
          <p:nvPr/>
        </p:nvCxnSpPr>
        <p:spPr>
          <a:xfrm flipH="1">
            <a:off x="1688367" y="3114549"/>
            <a:ext cx="368880" cy="628901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BD1B677-F5C1-46E4-8492-84E62680A7FB}"/>
              </a:ext>
            </a:extLst>
          </p:cNvPr>
          <p:cNvCxnSpPr>
            <a:cxnSpLocks/>
          </p:cNvCxnSpPr>
          <p:nvPr/>
        </p:nvCxnSpPr>
        <p:spPr>
          <a:xfrm flipH="1">
            <a:off x="1559245" y="3997230"/>
            <a:ext cx="27395" cy="688807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352A49-3309-4E6F-B80B-BB59DC9A61E8}"/>
              </a:ext>
            </a:extLst>
          </p:cNvPr>
          <p:cNvGrpSpPr/>
          <p:nvPr/>
        </p:nvGrpSpPr>
        <p:grpSpPr>
          <a:xfrm>
            <a:off x="4479953" y="3792791"/>
            <a:ext cx="7708234" cy="3782203"/>
            <a:chOff x="4479953" y="3792791"/>
            <a:chExt cx="7708234" cy="378220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FA47A3-74D4-4906-8E98-0058AD966050}"/>
                </a:ext>
              </a:extLst>
            </p:cNvPr>
            <p:cNvSpPr/>
            <p:nvPr/>
          </p:nvSpPr>
          <p:spPr>
            <a:xfrm>
              <a:off x="4479953" y="3792791"/>
              <a:ext cx="7708234" cy="37822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lnSpc>
                  <a:spcPct val="130000"/>
                </a:lnSpc>
                <a:buAutoNum type="arabicPeriod"/>
              </a:pP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첫번째</a:t>
              </a:r>
              <a:r>
                <a:rPr kumimoji="1" lang="en-US" altLang="ko-KR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마지막 요소에 각각 </a:t>
              </a:r>
              <a:r>
                <a:rPr kumimoji="1" lang="en-US" altLang="ko-KR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keyboard </a:t>
              </a: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이벤트 </a:t>
              </a:r>
              <a:r>
                <a:rPr kumimoji="1" lang="ko-KR" altLang="en-US" sz="2800" spc="-150" dirty="0" err="1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핸들러</a:t>
              </a: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등록</a:t>
              </a:r>
              <a:endParaRPr kumimoji="1" lang="en-US" altLang="ko-KR" sz="2800" spc="-150" dirty="0">
                <a:solidFill>
                  <a:srgbClr val="C0392B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457200" indent="-457200">
                <a:lnSpc>
                  <a:spcPct val="130000"/>
                </a:lnSpc>
                <a:buAutoNum type="arabicPeriod"/>
              </a:pPr>
              <a:r>
                <a:rPr kumimoji="1" lang="ko-KR" altLang="en-US" sz="2800" spc="-150" dirty="0" err="1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모달창에</a:t>
              </a: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kumimoji="1" lang="en-US" altLang="ko-KR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keyboard </a:t>
              </a: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이벤트 위임</a:t>
              </a:r>
              <a:endParaRPr kumimoji="1" lang="en-US" altLang="ko-KR" sz="2800" spc="-150" dirty="0">
                <a:solidFill>
                  <a:srgbClr val="C0392B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457200" indent="-457200">
                <a:lnSpc>
                  <a:spcPct val="130000"/>
                </a:lnSpc>
                <a:buAutoNum type="arabicPeriod"/>
              </a:pPr>
              <a:r>
                <a:rPr kumimoji="1" lang="en-US" altLang="ko-KR" sz="2800" spc="-150" dirty="0" err="1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Tabindex</a:t>
              </a:r>
              <a:r>
                <a:rPr kumimoji="1" lang="en-US" altLang="ko-KR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trick </a:t>
              </a:r>
              <a:r>
                <a:rPr kumimoji="1" lang="ko-KR" altLang="en-US" sz="28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사용</a:t>
              </a:r>
              <a:endParaRPr kumimoji="1" lang="en-US" altLang="ko-KR" sz="2800" spc="-150" dirty="0">
                <a:solidFill>
                  <a:srgbClr val="C0392B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127BA39-A107-4F51-9D05-09B7F40BE53D}"/>
                </a:ext>
              </a:extLst>
            </p:cNvPr>
            <p:cNvCxnSpPr>
              <a:cxnSpLocks/>
            </p:cNvCxnSpPr>
            <p:nvPr/>
          </p:nvCxnSpPr>
          <p:spPr>
            <a:xfrm>
              <a:off x="7689250" y="4427922"/>
              <a:ext cx="0" cy="516230"/>
            </a:xfrm>
            <a:prstGeom prst="straightConnector1">
              <a:avLst/>
            </a:prstGeom>
            <a:ln w="76200">
              <a:solidFill>
                <a:srgbClr val="D245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C7C7A-21C2-4185-B3CF-BCD377E28DB1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키보드 지원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494BB-AFB3-4864-BC42-28997F0B2602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9CE949-D166-413B-AF01-68BCB151EB16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44B021-0959-4168-8F5C-8617920B63A5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7C53B-E946-4D26-9ECA-EACA0825F414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24EFC5-3283-475B-BD8E-D2FBC4C63D0B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4491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127BA39-A107-4F51-9D05-09B7F40BE53D}"/>
              </a:ext>
            </a:extLst>
          </p:cNvPr>
          <p:cNvCxnSpPr>
            <a:cxnSpLocks/>
          </p:cNvCxnSpPr>
          <p:nvPr/>
        </p:nvCxnSpPr>
        <p:spPr>
          <a:xfrm>
            <a:off x="7689250" y="4169807"/>
            <a:ext cx="0" cy="516230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EB80562-000F-4414-BC68-4B6EDA8D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9" y="1637544"/>
            <a:ext cx="10218642" cy="49945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A5FCFC5-0E79-4B9D-89D5-F4AC5D84C59D}"/>
              </a:ext>
            </a:extLst>
          </p:cNvPr>
          <p:cNvGrpSpPr/>
          <p:nvPr/>
        </p:nvGrpSpPr>
        <p:grpSpPr>
          <a:xfrm>
            <a:off x="3763108" y="3181112"/>
            <a:ext cx="7790363" cy="1899138"/>
            <a:chOff x="3763108" y="3181112"/>
            <a:chExt cx="7790363" cy="189913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E1750E-3565-4DEB-BA5C-F8ABFBA2AA09}"/>
                </a:ext>
              </a:extLst>
            </p:cNvPr>
            <p:cNvSpPr/>
            <p:nvPr/>
          </p:nvSpPr>
          <p:spPr>
            <a:xfrm>
              <a:off x="5227980" y="3181112"/>
              <a:ext cx="6325491" cy="189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2800" spc="-150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KeyboardEvent.shiftKey</a:t>
              </a:r>
              <a:r>
                <a:rPr kumimoji="1" lang="en-US" altLang="ko-KR" sz="2800" spc="-150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</a:p>
            <a:p>
              <a:r>
                <a:rPr kumimoji="1" lang="ko-KR" altLang="en-US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키보드 이벤트가 </a:t>
              </a:r>
              <a:r>
                <a:rPr kumimoji="1" lang="ko-KR" altLang="en-US" sz="2800" spc="-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발생했을때</a:t>
              </a:r>
              <a:r>
                <a:rPr kumimoji="1" lang="ko-KR" altLang="en-US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endParaRPr kumimoji="1" lang="en-US" altLang="ko-KR" sz="2800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kumimoji="1" lang="en-US" altLang="ko-KR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shift </a:t>
              </a:r>
              <a:r>
                <a:rPr kumimoji="1" lang="ko-KR" altLang="en-US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키가 눌러진 상태이면 </a:t>
              </a:r>
              <a:r>
                <a:rPr kumimoji="1" lang="en-US" altLang="ko-KR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true(</a:t>
              </a:r>
              <a:r>
                <a:rPr kumimoji="1" lang="en-US" altLang="ko-KR" sz="2800" spc="-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boolean</a:t>
              </a:r>
              <a:r>
                <a:rPr kumimoji="1" lang="en-US" altLang="ko-KR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E551275-A692-4CBA-92D1-EF440814DA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3108" y="3429000"/>
              <a:ext cx="1464873" cy="24618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92416E-51B3-43BD-8916-C7CDDD9D01A0}"/>
              </a:ext>
            </a:extLst>
          </p:cNvPr>
          <p:cNvGrpSpPr/>
          <p:nvPr/>
        </p:nvGrpSpPr>
        <p:grpSpPr>
          <a:xfrm>
            <a:off x="4324495" y="5189980"/>
            <a:ext cx="7562704" cy="1535710"/>
            <a:chOff x="4324495" y="5189980"/>
            <a:chExt cx="7562704" cy="15357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25671FD-39AE-40FF-83D8-0ADA76959EAF}"/>
                </a:ext>
              </a:extLst>
            </p:cNvPr>
            <p:cNvSpPr/>
            <p:nvPr/>
          </p:nvSpPr>
          <p:spPr>
            <a:xfrm>
              <a:off x="5227980" y="5328138"/>
              <a:ext cx="6659219" cy="1397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kumimoji="1" lang="en-US" altLang="ko-KR" sz="2800" spc="-150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Document.activeElement</a:t>
              </a:r>
              <a:endPara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r>
                <a:rPr kumimoji="1" lang="ko-KR" altLang="en-US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현재 포커스를 가지고 있는 </a:t>
              </a:r>
              <a:r>
                <a:rPr kumimoji="1" lang="en-US" altLang="ko-KR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DOM </a:t>
              </a:r>
              <a:r>
                <a:rPr kumimoji="1" lang="ko-KR" altLang="en-US" sz="2800" spc="-15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요소 반환</a:t>
              </a:r>
              <a:endParaRPr kumimoji="1" lang="en-US" altLang="ko-KR" sz="2800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endPara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964373B-2874-43BB-ADF8-F2AD0A1075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4495" y="5189980"/>
              <a:ext cx="903485" cy="54260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7571A2-68DC-45F7-B175-532859427FE3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키보드 지원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1D617-8659-4F3C-85C9-28D624BAC17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475701-29BA-462E-8B8E-AF805719A7CB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B0D730-2A24-4C48-BC4E-4B86D47800EB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61136-442D-409A-A206-C972AB0D5F64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354C44-EF5A-4285-9341-8AAE5A094CDF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9661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E1365-BEA1-413B-87DF-BF34D022D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4"/>
          <a:stretch/>
        </p:blipFill>
        <p:spPr>
          <a:xfrm>
            <a:off x="4858695" y="1009285"/>
            <a:ext cx="4039199" cy="55116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0FCC84-BF53-4231-AC8F-37B2B4B5C238}"/>
              </a:ext>
            </a:extLst>
          </p:cNvPr>
          <p:cNvSpPr/>
          <p:nvPr/>
        </p:nvSpPr>
        <p:spPr>
          <a:xfrm>
            <a:off x="4858695" y="865286"/>
            <a:ext cx="4039199" cy="403647"/>
          </a:xfrm>
          <a:prstGeom prst="rect">
            <a:avLst/>
          </a:prstGeom>
          <a:solidFill>
            <a:srgbClr val="D245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&lt;div </a:t>
            </a:r>
            <a:r>
              <a:rPr kumimoji="1" lang="en-US" altLang="ko-KR" sz="2400" spc="-150" dirty="0" err="1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tabindex</a:t>
            </a:r>
            <a:r>
              <a:rPr kumimoji="1" lang="en-US" altLang="ko-KR" sz="24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=‘0’&gt;&lt;/div&gt;</a:t>
            </a:r>
            <a:endParaRPr kumimoji="1" lang="ko-KR" altLang="en-US" sz="24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6DAF37-E502-46C5-A041-8DD3F02A9F80}"/>
              </a:ext>
            </a:extLst>
          </p:cNvPr>
          <p:cNvSpPr/>
          <p:nvPr/>
        </p:nvSpPr>
        <p:spPr>
          <a:xfrm>
            <a:off x="4858694" y="6248542"/>
            <a:ext cx="4039199" cy="403647"/>
          </a:xfrm>
          <a:prstGeom prst="rect">
            <a:avLst/>
          </a:prstGeom>
          <a:solidFill>
            <a:srgbClr val="D245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&lt;div </a:t>
            </a:r>
            <a:r>
              <a:rPr kumimoji="1" lang="en-US" altLang="ko-KR" sz="2400" spc="-150" dirty="0" err="1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tabindex</a:t>
            </a:r>
            <a:r>
              <a:rPr kumimoji="1" lang="en-US" altLang="ko-KR" sz="24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=‘0’&gt;&lt;/div&gt;</a:t>
            </a:r>
            <a:endParaRPr kumimoji="1" lang="ko-KR" altLang="en-US" sz="24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A0D51-76FD-4D8B-B458-058E7228C970}"/>
              </a:ext>
            </a:extLst>
          </p:cNvPr>
          <p:cNvSpPr/>
          <p:nvPr/>
        </p:nvSpPr>
        <p:spPr>
          <a:xfrm>
            <a:off x="727983" y="1412932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Tabindex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trick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C02254-B643-42E5-AC7A-58958F29606D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키보드 지원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7A1D5-C7AE-4A50-B4FE-72561757018E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28A080-65C5-4CFD-9F02-BF9119109391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5585D-2217-4656-A815-8C46958CDCF7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8E250-1D11-4FC9-8C9D-AB74451110B9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B78015-0F20-419D-9F8E-97BEF2C1BD1B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69252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13AAF2-69E5-4B43-8EF7-F21257B0E326}"/>
              </a:ext>
            </a:extLst>
          </p:cNvPr>
          <p:cNvGrpSpPr/>
          <p:nvPr/>
        </p:nvGrpSpPr>
        <p:grpSpPr>
          <a:xfrm>
            <a:off x="-3086103" y="0"/>
            <a:ext cx="15830554" cy="8221233"/>
            <a:chOff x="-133353" y="-5673826"/>
            <a:chExt cx="24224834" cy="125806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17A840B-92EC-44D6-91FA-4D58BC8D2CF5}"/>
                </a:ext>
              </a:extLst>
            </p:cNvPr>
            <p:cNvSpPr/>
            <p:nvPr/>
          </p:nvSpPr>
          <p:spPr>
            <a:xfrm>
              <a:off x="3038806" y="1050569"/>
              <a:ext cx="4695494" cy="4632814"/>
            </a:xfrm>
            <a:prstGeom prst="ellipse">
              <a:avLst/>
            </a:prstGeom>
            <a:gradFill flip="none" rotWithShape="1">
              <a:gsLst>
                <a:gs pos="63000">
                  <a:srgbClr val="FFF5F7"/>
                </a:gs>
                <a:gs pos="100000">
                  <a:srgbClr val="FFC1CD"/>
                </a:gs>
                <a:gs pos="0">
                  <a:srgbClr val="F7F5DD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F44CC-EEB7-4BEB-8D43-CB779932D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03" t="16448" r="17376" b="2139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7C8FAD-AE02-49E4-A391-C134DE388028}"/>
                </a:ext>
              </a:extLst>
            </p:cNvPr>
            <p:cNvSpPr/>
            <p:nvPr/>
          </p:nvSpPr>
          <p:spPr>
            <a:xfrm>
              <a:off x="-133351" y="-5673826"/>
              <a:ext cx="24224832" cy="8321777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D035E0-877C-4CE6-B3F6-A50CA4B89BC5}"/>
                </a:ext>
              </a:extLst>
            </p:cNvPr>
            <p:cNvSpPr/>
            <p:nvPr/>
          </p:nvSpPr>
          <p:spPr>
            <a:xfrm>
              <a:off x="-133353" y="4555050"/>
              <a:ext cx="24224831" cy="2351733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277D93-0AC7-4A3E-9C73-CE6C99EE6C54}"/>
                </a:ext>
              </a:extLst>
            </p:cNvPr>
            <p:cNvSpPr/>
            <p:nvPr/>
          </p:nvSpPr>
          <p:spPr>
            <a:xfrm>
              <a:off x="-133351" y="2647950"/>
              <a:ext cx="4876801" cy="1907100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72B531-9C3F-4D69-A718-2292D9E20184}"/>
                </a:ext>
              </a:extLst>
            </p:cNvPr>
            <p:cNvSpPr/>
            <p:nvPr/>
          </p:nvSpPr>
          <p:spPr>
            <a:xfrm>
              <a:off x="7448553" y="2647951"/>
              <a:ext cx="16642925" cy="1907100"/>
            </a:xfrm>
            <a:prstGeom prst="rect">
              <a:avLst/>
            </a:prstGeom>
            <a:solidFill>
              <a:srgbClr val="FFD9E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94BA5B6-DF14-422C-938F-36E8CB53C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84" y="545372"/>
            <a:ext cx="3444716" cy="4908720"/>
          </a:xfrm>
          <a:prstGeom prst="rect">
            <a:avLst/>
          </a:prstGeom>
        </p:spPr>
      </p:pic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4C1D33C3-D235-4A56-BABA-D371D73A8CBB}"/>
              </a:ext>
            </a:extLst>
          </p:cNvPr>
          <p:cNvSpPr txBox="1"/>
          <p:nvPr/>
        </p:nvSpPr>
        <p:spPr>
          <a:xfrm>
            <a:off x="2967793" y="5877358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</a:t>
            </a:r>
            <a:r>
              <a:rPr kumimoji="1" lang="ko-KR" altLang="en-US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자두 </a:t>
            </a:r>
            <a:r>
              <a:rPr kumimoji="1" lang="en-US" altLang="ko-KR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조현정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이경엽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차유림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81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90458-F849-408C-AD1E-97D066A092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75"/>
          <a:stretch/>
        </p:blipFill>
        <p:spPr>
          <a:xfrm>
            <a:off x="1501988" y="1531960"/>
            <a:ext cx="9188023" cy="51795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E67654-2F19-4958-8BD4-4C9C06B54310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키보드 지원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8BC08-8567-41F0-9156-143932CB352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1B0525-E113-4574-B5C3-991E1BBF5A3C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367AC-1090-4DA8-9703-323FC9B38B81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E5BF9-E02B-4EF0-B668-5D0072F353AA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36D13-9EE8-4266-947E-DA24CF6B6A01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8003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67B32-B50B-4D91-9D65-4ABB33DD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97" y="3287579"/>
            <a:ext cx="11220450" cy="27051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9B97BAC-537E-44AE-B4EB-5D5EAAC6A880}"/>
              </a:ext>
            </a:extLst>
          </p:cNvPr>
          <p:cNvGrpSpPr/>
          <p:nvPr/>
        </p:nvGrpSpPr>
        <p:grpSpPr>
          <a:xfrm>
            <a:off x="471049" y="1619583"/>
            <a:ext cx="2019600" cy="2893452"/>
            <a:chOff x="4076400" y="865286"/>
            <a:chExt cx="4039200" cy="578690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8E9948-A0B3-44D1-936A-FEBB98257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484"/>
            <a:stretch/>
          </p:blipFill>
          <p:spPr>
            <a:xfrm>
              <a:off x="4076401" y="1009285"/>
              <a:ext cx="4039199" cy="551168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9BF7C8-D2CA-420D-BE5E-E50B74EC6D4D}"/>
                </a:ext>
              </a:extLst>
            </p:cNvPr>
            <p:cNvSpPr/>
            <p:nvPr/>
          </p:nvSpPr>
          <p:spPr>
            <a:xfrm>
              <a:off x="4076401" y="865286"/>
              <a:ext cx="4039199" cy="403647"/>
            </a:xfrm>
            <a:prstGeom prst="rect">
              <a:avLst/>
            </a:prstGeom>
            <a:solidFill>
              <a:srgbClr val="D245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spc="-150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&lt;div </a:t>
              </a:r>
              <a:r>
                <a:rPr kumimoji="1" lang="en-US" altLang="ko-KR" sz="1200" spc="-150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tabindex</a:t>
              </a:r>
              <a:r>
                <a:rPr kumimoji="1" lang="en-US" altLang="ko-KR" sz="1200" spc="-150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=‘0’&gt;&lt;/div&gt;</a:t>
              </a:r>
              <a:endParaRPr kumimoji="1" lang="ko-KR" altLang="en-US" sz="12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0C185D-4B34-44D9-8A60-85260D65C395}"/>
                </a:ext>
              </a:extLst>
            </p:cNvPr>
            <p:cNvSpPr/>
            <p:nvPr/>
          </p:nvSpPr>
          <p:spPr>
            <a:xfrm>
              <a:off x="4076400" y="6248542"/>
              <a:ext cx="4039199" cy="403647"/>
            </a:xfrm>
            <a:prstGeom prst="rect">
              <a:avLst/>
            </a:prstGeom>
            <a:solidFill>
              <a:srgbClr val="D245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spc="-150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&lt;div </a:t>
              </a:r>
              <a:r>
                <a:rPr kumimoji="1" lang="en-US" altLang="ko-KR" sz="1200" spc="-150" dirty="0" err="1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tabindex</a:t>
              </a:r>
              <a:r>
                <a:rPr kumimoji="1" lang="en-US" altLang="ko-KR" sz="1200" spc="-150" dirty="0">
                  <a:solidFill>
                    <a:schemeClr val="bg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=‘0’&gt;&lt;/div&gt;</a:t>
              </a:r>
              <a:endParaRPr kumimoji="1" lang="ko-KR" altLang="en-US" sz="12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0CF92E-63A0-4083-B217-579224DD89D1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키보드 지원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2C9FB-2570-48E1-8DB5-82C75A93B9B7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25A2E8-7653-4212-A984-D0E216A938C3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19249-DF08-4C94-B52F-660861F6683E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289E9-560D-4927-9009-9531E8CA905C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BD397E-9465-458B-9352-A01247ED4A03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8854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E06F0B-92B3-4152-98B7-0730B096AB4E}"/>
              </a:ext>
            </a:extLst>
          </p:cNvPr>
          <p:cNvSpPr/>
          <p:nvPr/>
        </p:nvSpPr>
        <p:spPr>
          <a:xfrm>
            <a:off x="1717798" y="2535348"/>
            <a:ext cx="8831669" cy="2589140"/>
          </a:xfrm>
          <a:prstGeom prst="rect">
            <a:avLst/>
          </a:prstGeom>
          <a:solidFill>
            <a:srgbClr val="92D05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7D08E7-01DC-4724-8E15-BFCD279D1437}"/>
              </a:ext>
            </a:extLst>
          </p:cNvPr>
          <p:cNvSpPr/>
          <p:nvPr/>
        </p:nvSpPr>
        <p:spPr>
          <a:xfrm>
            <a:off x="447799" y="772819"/>
            <a:ext cx="5726970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아이템 추가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98F8C7-0EC6-41D4-B1B0-6AA63FE057AB}"/>
              </a:ext>
            </a:extLst>
          </p:cNvPr>
          <p:cNvSpPr/>
          <p:nvPr/>
        </p:nvSpPr>
        <p:spPr>
          <a:xfrm>
            <a:off x="4634376" y="1701181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구조 정하기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BFD170-5BCF-415D-9346-B272036F9ACE}"/>
              </a:ext>
            </a:extLst>
          </p:cNvPr>
          <p:cNvSpPr/>
          <p:nvPr/>
        </p:nvSpPr>
        <p:spPr>
          <a:xfrm>
            <a:off x="1977680" y="3429000"/>
            <a:ext cx="918104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{ 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 : </a:t>
            </a:r>
          </a:p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    2021 : </a:t>
            </a:r>
          </a:p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	  6 : </a:t>
            </a:r>
          </a:p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	      25 :  [ { id, type, content, order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}, …, {}]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651020-D088-4E13-93EB-94B6E4860D25}"/>
              </a:ext>
            </a:extLst>
          </p:cNvPr>
          <p:cNvGrpSpPr/>
          <p:nvPr/>
        </p:nvGrpSpPr>
        <p:grpSpPr>
          <a:xfrm>
            <a:off x="1717798" y="5338692"/>
            <a:ext cx="8831668" cy="875643"/>
            <a:chOff x="1717798" y="5338692"/>
            <a:chExt cx="8831668" cy="87564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A28497-9A50-4753-AABA-0FBD56552F49}"/>
                </a:ext>
              </a:extLst>
            </p:cNvPr>
            <p:cNvSpPr/>
            <p:nvPr/>
          </p:nvSpPr>
          <p:spPr>
            <a:xfrm>
              <a:off x="1717798" y="5338692"/>
              <a:ext cx="8831668" cy="875643"/>
            </a:xfrm>
            <a:prstGeom prst="rect">
              <a:avLst/>
            </a:prstGeom>
            <a:solidFill>
              <a:srgbClr val="FFC000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2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6D389F-1095-4A7B-8B00-074912C3DE18}"/>
                </a:ext>
              </a:extLst>
            </p:cNvPr>
            <p:cNvSpPr/>
            <p:nvPr/>
          </p:nvSpPr>
          <p:spPr>
            <a:xfrm>
              <a:off x="1978023" y="5380168"/>
              <a:ext cx="7575554" cy="7591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kumimoji="1" lang="en-US" altLang="ko-KR" sz="2400" spc="-150" dirty="0">
                  <a:solidFill>
                    <a:schemeClr val="tx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[ { id, type, category, date, content, order } , …, {} ]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265430B-CDE2-4F4E-AD99-710F3F35365B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EDD1F-2352-4F5F-97BC-37BA1550C4FC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1965C-98A6-4B41-81A9-5DA2720F5822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DF2F26-4EB5-439D-8220-6B1CD9991A0B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59533D-8BE8-4610-BE98-3955C834F507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6058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D4A6E3-2837-4BF4-BD30-B016E47CA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1960"/>
            <a:ext cx="5772150" cy="5133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144D2F-E4BF-4E34-9517-3BC7CC5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1" y="2425811"/>
            <a:ext cx="4319542" cy="1365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5A0CC8-B4D3-4112-A1E2-A8A608D6F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0"/>
          <a:stretch/>
        </p:blipFill>
        <p:spPr>
          <a:xfrm>
            <a:off x="235561" y="4008979"/>
            <a:ext cx="5646859" cy="15525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6E5192-1259-4849-A30B-45FA12909B53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F29EF-F2BE-43BE-8C2F-515FA58D9C0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9DF3-7E66-472F-AFAF-E204A05C8219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883B90-5A68-47C7-9576-E1165EB6E40F}"/>
              </a:ext>
            </a:extLst>
          </p:cNvPr>
          <p:cNvSpPr/>
          <p:nvPr/>
        </p:nvSpPr>
        <p:spPr>
          <a:xfrm>
            <a:off x="447799" y="772819"/>
            <a:ext cx="5726970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아이템 추가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BD6BF-FB4E-4D22-9E1F-8DBB4966D89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E096-D13C-4ADB-9286-F24068DCD3DB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EED1F-4798-4428-B515-24D43CAF6060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08166-584B-4C51-B85A-C4361AF5FBEF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E6C7A-2148-4093-B2D8-D384ADEDB502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2382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06E5192-1259-4849-A30B-45FA12909B53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F29EF-F2BE-43BE-8C2F-515FA58D9C0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09DF3-7E66-472F-AFAF-E204A05C8219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F1DF5C-F4BE-49A7-BC85-5B0B9A9DA27D}"/>
              </a:ext>
            </a:extLst>
          </p:cNvPr>
          <p:cNvSpPr/>
          <p:nvPr/>
        </p:nvSpPr>
        <p:spPr>
          <a:xfrm>
            <a:off x="447799" y="772819"/>
            <a:ext cx="3867651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404868-8A11-4A16-B950-15005899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" y="772819"/>
            <a:ext cx="6334125" cy="4667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B516E-3079-4D4B-AE05-18FEE88592DD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BF6C13-D62A-4EB3-ADDC-3999A63C73D8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2E1C77-78CA-4602-B621-9F602D5E4815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26648-C279-47C8-BD58-EE66D2278A58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E8BE84-B533-4416-9D85-CA9C10C68AF7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C311C5-5B83-4C5B-BB9D-EB3D0279A58C}"/>
              </a:ext>
            </a:extLst>
          </p:cNvPr>
          <p:cNvGrpSpPr/>
          <p:nvPr/>
        </p:nvGrpSpPr>
        <p:grpSpPr>
          <a:xfrm>
            <a:off x="697230" y="3166533"/>
            <a:ext cx="11288926" cy="3559157"/>
            <a:chOff x="697230" y="3166533"/>
            <a:chExt cx="11288926" cy="35591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70DCA2-DD1A-4A82-931D-B7D5E527D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23"/>
            <a:stretch/>
          </p:blipFill>
          <p:spPr>
            <a:xfrm>
              <a:off x="4029236" y="3166533"/>
              <a:ext cx="7956920" cy="355915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3C413A-3566-4D40-8F20-BB3B9C7538D9}"/>
                </a:ext>
              </a:extLst>
            </p:cNvPr>
            <p:cNvSpPr/>
            <p:nvPr/>
          </p:nvSpPr>
          <p:spPr>
            <a:xfrm>
              <a:off x="697230" y="3429000"/>
              <a:ext cx="2651760" cy="32004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729EA100-FA90-43A7-9BA4-CF371F240C39}"/>
                </a:ext>
              </a:extLst>
            </p:cNvPr>
            <p:cNvCxnSpPr>
              <a:stCxn id="5" idx="3"/>
            </p:cNvCxnSpPr>
            <p:nvPr/>
          </p:nvCxnSpPr>
          <p:spPr>
            <a:xfrm flipV="1">
              <a:off x="3348990" y="3348990"/>
              <a:ext cx="966460" cy="24003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478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1750E-3565-4DEB-BA5C-F8ABFBA2AA09}"/>
              </a:ext>
            </a:extLst>
          </p:cNvPr>
          <p:cNvSpPr/>
          <p:nvPr/>
        </p:nvSpPr>
        <p:spPr>
          <a:xfrm>
            <a:off x="6951751" y="3214515"/>
            <a:ext cx="7162419" cy="238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버튼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클릭시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option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창 열림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Selected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상태인 경우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글자색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표시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추가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삭제 시 카테고리 데이터 변경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0FF4F8-D5B6-4315-AE76-3E51F9510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6" t="34198" r="50340" b="33205"/>
          <a:stretch/>
        </p:blipFill>
        <p:spPr>
          <a:xfrm>
            <a:off x="698309" y="1977129"/>
            <a:ext cx="2908570" cy="4139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EDACE0-3623-4526-BFAF-6386C88FC1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45" t="33570" r="50000" b="33334"/>
          <a:stretch/>
        </p:blipFill>
        <p:spPr>
          <a:xfrm>
            <a:off x="3825030" y="1977129"/>
            <a:ext cx="2908570" cy="4139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7EA856-2E19-4661-AEDC-317DC7929DF7}"/>
              </a:ext>
            </a:extLst>
          </p:cNvPr>
          <p:cNvSpPr/>
          <p:nvPr/>
        </p:nvSpPr>
        <p:spPr>
          <a:xfrm>
            <a:off x="447799" y="772819"/>
            <a:ext cx="5726970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en-US" altLang="ko-KR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selectbox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커스텀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E328A-013C-4731-A21B-E54A194BE653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A299DF-2B06-4A01-9F0C-785D599A5101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27FF8-4737-4431-8EB9-2CC1B64B604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31AB-B6A5-462C-B669-5A6D1B79B910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65042-B9A0-4155-8B3B-8B1D13E6F8E6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D223EF-9849-4C40-88E6-7FC74F011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70"/>
          <a:stretch/>
        </p:blipFill>
        <p:spPr>
          <a:xfrm>
            <a:off x="6951752" y="1977130"/>
            <a:ext cx="4777794" cy="131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0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7EA856-2E19-4661-AEDC-317DC7929DF7}"/>
              </a:ext>
            </a:extLst>
          </p:cNvPr>
          <p:cNvSpPr/>
          <p:nvPr/>
        </p:nvSpPr>
        <p:spPr>
          <a:xfrm>
            <a:off x="447799" y="772819"/>
            <a:ext cx="5726970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en-US" altLang="ko-KR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selectbox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커스텀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E328A-013C-4731-A21B-E54A194BE653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A299DF-2B06-4A01-9F0C-785D599A5101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27FF8-4737-4431-8EB9-2CC1B64B604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31AB-B6A5-462C-B669-5A6D1B79B910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65042-B9A0-4155-8B3B-8B1D13E6F8E6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D4830B-4E75-403C-AC52-54647C21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5" y="1824037"/>
            <a:ext cx="82391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1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E328A-013C-4731-A21B-E54A194BE653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A299DF-2B06-4A01-9F0C-785D599A5101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E27FF8-4737-4431-8EB9-2CC1B64B604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31AB-B6A5-462C-B669-5A6D1B79B910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D65042-B9A0-4155-8B3B-8B1D13E6F8E6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08046-1969-4791-A1AD-76EA0E21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/>
          <a:stretch/>
        </p:blipFill>
        <p:spPr>
          <a:xfrm>
            <a:off x="252094" y="697615"/>
            <a:ext cx="7741200" cy="604837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4C6B88D-3AD4-472C-BBE2-301916D8C555}"/>
              </a:ext>
            </a:extLst>
          </p:cNvPr>
          <p:cNvGrpSpPr/>
          <p:nvPr/>
        </p:nvGrpSpPr>
        <p:grpSpPr>
          <a:xfrm>
            <a:off x="917824" y="1358094"/>
            <a:ext cx="11274176" cy="2387500"/>
            <a:chOff x="917824" y="1358094"/>
            <a:chExt cx="11274176" cy="23875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74C780-4659-426C-9D67-88240E2EB780}"/>
                </a:ext>
              </a:extLst>
            </p:cNvPr>
            <p:cNvSpPr/>
            <p:nvPr/>
          </p:nvSpPr>
          <p:spPr>
            <a:xfrm>
              <a:off x="917824" y="1674688"/>
              <a:ext cx="6771426" cy="1754312"/>
            </a:xfrm>
            <a:prstGeom prst="rect">
              <a:avLst/>
            </a:prstGeom>
            <a:no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37A27F-7CBC-4C2A-967B-4AD4A4A9CAC6}"/>
                </a:ext>
              </a:extLst>
            </p:cNvPr>
            <p:cNvSpPr/>
            <p:nvPr/>
          </p:nvSpPr>
          <p:spPr>
            <a:xfrm>
              <a:off x="7869575" y="1358094"/>
              <a:ext cx="4322425" cy="2387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3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선택된 카테고리를 삭제하는 경우 체크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30000"/>
                </a:lnSpc>
                <a:buFontTx/>
                <a:buChar char="-"/>
              </a:pPr>
              <a:r>
                <a:rPr kumimoji="1" lang="ko-KR" altLang="en-US" sz="2400" spc="-150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선택카테고리로</a:t>
              </a: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변경될 인덱스 저장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9AA071-4D7D-41ED-8E1E-15C350FABE82}"/>
              </a:ext>
            </a:extLst>
          </p:cNvPr>
          <p:cNvGrpSpPr/>
          <p:nvPr/>
        </p:nvGrpSpPr>
        <p:grpSpPr>
          <a:xfrm>
            <a:off x="917824" y="3567998"/>
            <a:ext cx="11274175" cy="2945817"/>
            <a:chOff x="917824" y="3567998"/>
            <a:chExt cx="11274175" cy="294581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D9E7624-B469-4BB9-AFDD-D44E111E8060}"/>
                </a:ext>
              </a:extLst>
            </p:cNvPr>
            <p:cNvSpPr/>
            <p:nvPr/>
          </p:nvSpPr>
          <p:spPr>
            <a:xfrm>
              <a:off x="917824" y="3567998"/>
              <a:ext cx="6771426" cy="2945817"/>
            </a:xfrm>
            <a:prstGeom prst="rect">
              <a:avLst/>
            </a:prstGeom>
            <a:noFill/>
            <a:ln w="571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57D5429-091D-439F-8556-7D9C9965DC4C}"/>
                </a:ext>
              </a:extLst>
            </p:cNvPr>
            <p:cNvSpPr/>
            <p:nvPr/>
          </p:nvSpPr>
          <p:spPr>
            <a:xfrm>
              <a:off x="7869574" y="3775974"/>
              <a:ext cx="4322425" cy="2387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3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선택 카테고리 변경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3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카테고리 삭제 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3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C3B994-2A58-4156-8B6F-9BB3997C7EAC}"/>
              </a:ext>
            </a:extLst>
          </p:cNvPr>
          <p:cNvSpPr/>
          <p:nvPr/>
        </p:nvSpPr>
        <p:spPr>
          <a:xfrm>
            <a:off x="4888778" y="617987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wai-aria-practices-1.1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C0BD30-6AE2-4774-84EC-A1F0A78D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92"/>
          <a:stretch/>
        </p:blipFill>
        <p:spPr>
          <a:xfrm>
            <a:off x="6218875" y="2475164"/>
            <a:ext cx="5680068" cy="35992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98F213-5F81-401E-ADBC-7E3B3FC6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08" y="1666422"/>
            <a:ext cx="5276850" cy="57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068ECB-539E-4BD6-9189-B8C3A07AF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643" y="2853963"/>
            <a:ext cx="1866900" cy="704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2E9F5F-D2FA-4110-BBA9-B4F1492C1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108"/>
          <a:stretch/>
        </p:blipFill>
        <p:spPr>
          <a:xfrm>
            <a:off x="415932" y="4017607"/>
            <a:ext cx="5680068" cy="20568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55661C-07AC-4AA2-B389-06CD41844137}"/>
              </a:ext>
            </a:extLst>
          </p:cNvPr>
          <p:cNvSpPr/>
          <p:nvPr/>
        </p:nvSpPr>
        <p:spPr>
          <a:xfrm>
            <a:off x="447799" y="772819"/>
            <a:ext cx="5726970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en-US" altLang="ko-KR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selectbox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커스텀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548385B-8CB3-4078-8D13-17649ECDE4DE}"/>
              </a:ext>
            </a:extLst>
          </p:cNvPr>
          <p:cNvSpPr/>
          <p:nvPr/>
        </p:nvSpPr>
        <p:spPr>
          <a:xfrm>
            <a:off x="3133093" y="3448508"/>
            <a:ext cx="6480540" cy="1485087"/>
          </a:xfrm>
          <a:prstGeom prst="rightArrow">
            <a:avLst>
              <a:gd name="adj1" fmla="val 69620"/>
              <a:gd name="adj2" fmla="val 47956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ko-KR" altLang="en-US" sz="2800" spc="-15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적용 예정</a:t>
            </a:r>
            <a:endParaRPr kumimoji="1" lang="ko-KR" altLang="en-US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96D453-2970-45BF-A636-310303EC196A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BF04B7-99ED-490B-9A03-989FC20BE70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2373E3-9723-447B-A46F-14C60B5BF9EF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D3D0A8-D128-43DA-9FB5-A27674B21599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07870D-367B-407C-9E21-36A6AE1783B6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340B4B-FEC5-4C2F-8F7B-9BFF7B2CF09C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AAC75E-B81E-43C3-A608-E8C0DE69349E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9DB9FD-E5BD-4CF1-855E-6B579C40BD38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82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74876C4C-868A-4CC6-BB65-307927F74B17}"/>
              </a:ext>
            </a:extLst>
          </p:cNvPr>
          <p:cNvSpPr txBox="1"/>
          <p:nvPr/>
        </p:nvSpPr>
        <p:spPr>
          <a:xfrm>
            <a:off x="2341000" y="2337065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차유림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html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마크업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AB382A-4B6D-4FE8-A246-49B21E81D7A9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C6669-8828-4112-89D6-1B21C63918E6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7D77F-DBE8-4099-982D-CDB5430CF94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DD32B-897C-4E36-950B-458D189E04E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A828ACBB-9D59-4A3B-926C-1D814998FB79}"/>
              </a:ext>
            </a:extLst>
          </p:cNvPr>
          <p:cNvSpPr txBox="1"/>
          <p:nvPr/>
        </p:nvSpPr>
        <p:spPr>
          <a:xfrm>
            <a:off x="2340999" y="3362769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 err="1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이경엽</a:t>
            </a:r>
            <a:r>
              <a:rPr kumimoji="1" lang="ko-KR" altLang="en-US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달력 뷰 </a:t>
            </a:r>
            <a:r>
              <a:rPr kumimoji="1" lang="en-US" altLang="ko-KR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kumimoji="1" lang="ko-KR" altLang="en-US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 스크롤</a:t>
            </a:r>
            <a:r>
              <a:rPr kumimoji="1" lang="en-US" altLang="ko-KR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</a:t>
            </a:r>
            <a:r>
              <a:rPr kumimoji="1" lang="en-US" altLang="ko-KR" sz="3200" dirty="0">
                <a:solidFill>
                  <a:srgbClr val="D2453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1" lang="ja-JP" altLang="en-US" sz="3200" dirty="0">
              <a:solidFill>
                <a:srgbClr val="D24536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EC83979C-6039-452B-B47E-7D4002710A76}"/>
              </a:ext>
            </a:extLst>
          </p:cNvPr>
          <p:cNvSpPr txBox="1"/>
          <p:nvPr/>
        </p:nvSpPr>
        <p:spPr>
          <a:xfrm>
            <a:off x="2340998" y="4388473"/>
            <a:ext cx="804617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조현정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아이템 이벤트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드래그앤드롭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11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902044-099B-4C4F-BA75-A18A344FC15C}"/>
              </a:ext>
            </a:extLst>
          </p:cNvPr>
          <p:cNvSpPr txBox="1"/>
          <p:nvPr/>
        </p:nvSpPr>
        <p:spPr>
          <a:xfrm>
            <a:off x="5867400" y="67330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 차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3938E02-90C8-4E5D-A42C-2186F3FBC6D0}"/>
              </a:ext>
            </a:extLst>
          </p:cNvPr>
          <p:cNvSpPr/>
          <p:nvPr/>
        </p:nvSpPr>
        <p:spPr>
          <a:xfrm>
            <a:off x="1593661" y="2160939"/>
            <a:ext cx="4164885" cy="848692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D2B69DC-9DD0-47AF-9E22-4B510EED5D84}"/>
              </a:ext>
            </a:extLst>
          </p:cNvPr>
          <p:cNvSpPr/>
          <p:nvPr/>
        </p:nvSpPr>
        <p:spPr>
          <a:xfrm>
            <a:off x="1593661" y="3400807"/>
            <a:ext cx="4164885" cy="848692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 영상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8C76E8-996F-4562-B5FD-3C172A9E5B26}"/>
              </a:ext>
            </a:extLst>
          </p:cNvPr>
          <p:cNvSpPr/>
          <p:nvPr/>
        </p:nvSpPr>
        <p:spPr>
          <a:xfrm>
            <a:off x="6579476" y="3429000"/>
            <a:ext cx="4164885" cy="848692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C95A73-AF2A-4758-9031-142400DB1BAA}"/>
              </a:ext>
            </a:extLst>
          </p:cNvPr>
          <p:cNvSpPr/>
          <p:nvPr/>
        </p:nvSpPr>
        <p:spPr>
          <a:xfrm>
            <a:off x="6579475" y="4668868"/>
            <a:ext cx="4164885" cy="848692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후기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65D8FF-B280-4C52-B12B-F570A9669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88"/>
          <a:stretch/>
        </p:blipFill>
        <p:spPr>
          <a:xfrm>
            <a:off x="4751729" y="517202"/>
            <a:ext cx="884389" cy="88233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66B0F3-D1B1-4F90-944C-5D35D89A45DA}"/>
              </a:ext>
            </a:extLst>
          </p:cNvPr>
          <p:cNvSpPr/>
          <p:nvPr/>
        </p:nvSpPr>
        <p:spPr>
          <a:xfrm>
            <a:off x="1593661" y="4640675"/>
            <a:ext cx="4164885" cy="848692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 사항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4E2EE2-4993-416B-83EE-63ADD76C9B14}"/>
              </a:ext>
            </a:extLst>
          </p:cNvPr>
          <p:cNvSpPr/>
          <p:nvPr/>
        </p:nvSpPr>
        <p:spPr>
          <a:xfrm>
            <a:off x="6579475" y="2189132"/>
            <a:ext cx="4164885" cy="848692"/>
          </a:xfrm>
          <a:prstGeom prst="roundRect">
            <a:avLst>
              <a:gd name="adj" fmla="val 50000"/>
            </a:avLst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359472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1809679" y="1790700"/>
            <a:ext cx="8572641" cy="327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사용자가 스크롤 한 달력들을 모두 상태 유지할 것인가</a:t>
            </a:r>
            <a:r>
              <a:rPr kumimoji="1" lang="en-US" altLang="ko-KR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4E9382-6F4A-460D-BFB4-A63169744DD6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7A4A29-4A39-4D2F-8E69-B5DAA2558CB9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F3083-3821-4A67-87A1-B5FA54D086D1}"/>
              </a:ext>
            </a:extLst>
          </p:cNvPr>
          <p:cNvSpPr txBox="1"/>
          <p:nvPr/>
        </p:nvSpPr>
        <p:spPr>
          <a:xfrm>
            <a:off x="2373371" y="132310"/>
            <a:ext cx="5315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방법론       컨벤션 원칙       요구사항       구현 방법       일정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519C36-D9CE-4358-9EF9-29828CCAB991}"/>
              </a:ext>
            </a:extLst>
          </p:cNvPr>
          <p:cNvSpPr/>
          <p:nvPr/>
        </p:nvSpPr>
        <p:spPr>
          <a:xfrm>
            <a:off x="447799" y="772819"/>
            <a:ext cx="9562056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BA0D76-7032-4A90-8227-4417534F777D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E5D1E0-C15D-4087-8DDF-61DCFE9ED08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6C440C-23BC-4807-AE9B-65D660B7E99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E7311F-71EA-4415-BE41-647F27719F13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357927-BECF-453F-98B7-26B12A615CC4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49D279-97E0-439A-9488-9C26C649C31C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34C1E2-FDD5-4EBC-9D68-877B4F62D38A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B50DCA-FEA2-4081-9330-FC95BE2293FC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D195A10-761C-4C19-A547-C7285E317F39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174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6" y="1663115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kumimoji="1" lang="en-US" altLang="ko-KR" sz="32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트리에 </a:t>
            </a: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이어붙이기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389EBE-EAD2-46B3-9A83-0762B3D70F4D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0FBD18-3AB0-4EE8-8702-7689C78F646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CE9AC6-876E-4FFA-91D7-0FD47C8FFA99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16F375-4FF0-4268-87AE-396F9B0CEAA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073E6AA-2630-4E5A-B23A-762F8E90ED43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74B079-0421-4B70-B76A-F80BC0A0268D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159E3-E3DF-4745-8359-A0AAF4AB4163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09B9A8F-2350-4DCB-81EC-7AAFBAFC1ABA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21E3A3-B743-4149-9793-E7F2F87502BD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403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1809679" y="1114805"/>
            <a:ext cx="8572641" cy="327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상태데이터를 유지해 </a:t>
            </a:r>
            <a:r>
              <a:rPr kumimoji="1" lang="ko-KR" altLang="en-US" sz="2800" b="1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리렌더링</a:t>
            </a:r>
            <a:endParaRPr kumimoji="1" lang="en-US" altLang="ko-KR" sz="2800" b="1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장점 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프로그램의 복잡도 ↓ 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 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코드가 짧아짐</a:t>
            </a:r>
            <a:endParaRPr kumimoji="1" lang="en-US" altLang="ko-KR" sz="20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단점 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0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리렌더링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비용</a:t>
            </a:r>
            <a:endParaRPr kumimoji="1" lang="en-US" altLang="ko-KR" sz="20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4B3076-DF74-43D9-93A7-CBA6CA44591C}"/>
              </a:ext>
            </a:extLst>
          </p:cNvPr>
          <p:cNvGrpSpPr/>
          <p:nvPr/>
        </p:nvGrpSpPr>
        <p:grpSpPr>
          <a:xfrm>
            <a:off x="252094" y="52758"/>
            <a:ext cx="7437156" cy="614477"/>
            <a:chOff x="252094" y="52758"/>
            <a:chExt cx="7437156" cy="6144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78DA39-8CBC-40FE-A3E6-CF0FDC43A012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0662E8-C131-4428-A131-4455201B08EF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FB21A1-4317-4D6E-9FFB-BDC958455D02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A55461-B70E-4C85-A41F-7350BBA310A4}"/>
              </a:ext>
            </a:extLst>
          </p:cNvPr>
          <p:cNvSpPr/>
          <p:nvPr/>
        </p:nvSpPr>
        <p:spPr>
          <a:xfrm>
            <a:off x="478365" y="4070351"/>
            <a:ext cx="11235267" cy="2364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2800" b="1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DOM</a:t>
            </a:r>
            <a:r>
              <a:rPr kumimoji="1" lang="ko-KR" altLang="en-US" sz="2800" b="1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트리에 붙이기</a:t>
            </a:r>
            <a:endParaRPr kumimoji="1" lang="en-US" altLang="ko-KR" sz="2800" b="1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장점 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기존 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DOM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요소에 이어 붙임으로 최소한의 렌더링</a:t>
            </a:r>
            <a:endParaRPr kumimoji="1" lang="en-US" altLang="ko-KR" sz="20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단점 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코드 복잡도 상승</a:t>
            </a:r>
            <a:r>
              <a:rPr kumimoji="1"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유지보수 </a:t>
            </a:r>
            <a:r>
              <a:rPr kumimoji="1" lang="ko-KR" altLang="en-US" sz="20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힘듬</a:t>
            </a:r>
            <a:endParaRPr kumimoji="1" lang="en-US" altLang="ko-KR" sz="20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83449-9677-4D7F-881A-E910D7146368}"/>
              </a:ext>
            </a:extLst>
          </p:cNvPr>
          <p:cNvSpPr txBox="1"/>
          <p:nvPr/>
        </p:nvSpPr>
        <p:spPr>
          <a:xfrm>
            <a:off x="5840730" y="3701019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endParaRPr lang="ko-KR" altLang="en-US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0F1FD16-3B3F-44F1-A8DD-A426D506BF89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2A6911-1FE9-43B0-A827-B57E018A8941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8E0632-5515-4206-8BEA-A2C7AB25A50C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8A96BC-C3E3-415B-970B-5892C4F6350B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9BA9CAE-05C8-4048-BA9B-2B6EC7FB4E44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80788D-7486-48D3-AFF8-0EAA75AF2743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3BC07C-2837-4CB3-8F26-765E62C3114B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80E79E-4BD4-41E3-A288-F074FBC9E5BF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36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CA7E47-1B36-4F35-8254-1047B74E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12" y="1952468"/>
            <a:ext cx="7659174" cy="3367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DB41D-50D5-40FA-8936-75F6C4478C5E}"/>
              </a:ext>
            </a:extLst>
          </p:cNvPr>
          <p:cNvSpPr txBox="1"/>
          <p:nvPr/>
        </p:nvSpPr>
        <p:spPr>
          <a:xfrm>
            <a:off x="2147115" y="5537161"/>
            <a:ext cx="930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달력 관련 함수만 약 </a:t>
            </a:r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700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줄</a:t>
            </a:r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(</a:t>
            </a:r>
            <a:r>
              <a:rPr lang="ko-KR" altLang="en-US" dirty="0" err="1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리팩토링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후</a:t>
            </a:r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)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F96B12-DF1F-474E-A3A5-2194BA9E848F}"/>
              </a:ext>
            </a:extLst>
          </p:cNvPr>
          <p:cNvSpPr/>
          <p:nvPr/>
        </p:nvSpPr>
        <p:spPr>
          <a:xfrm>
            <a:off x="2185334" y="1839310"/>
            <a:ext cx="559489" cy="3608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7F95C6-902C-464A-B47B-D5858E89041C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BD6ABAE-9C02-4D93-A4B1-DC07D765537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58DFCF-F5E5-48C0-BF5F-E67DC59CE5ED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159F40-ADB9-4E67-96DA-C6AD5CF4BFB7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D9C076-2D7A-4515-B832-D024FE72BBA5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AAFBED-5DC1-4E73-8D7E-F1C25BC8AB23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3839D4-4ADF-47BC-8CAA-A7AADA385EFE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C3DE20-AE6F-46F2-B42C-3887C7575DD0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EFDAB4C-A457-4248-9334-5BFD61743EEC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42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746163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무한 스크롤을 사용하기 때문에 사용자가 얼마나 많은  달력을 만들어낼지 예측할 수 없음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예측 불가능한 프로그램은 작성하지 않는 것이 맞다고 판단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트리 조작을 통해 이전 월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다음 월을 이어 붙이는 방식 사용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21744-E233-4078-AE78-44441F1ED885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377815-FCA3-4161-B2AB-A9FFF3E97AF6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25CB7D-04DA-480C-AFDA-C1BAA258661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4D521B-6BA5-4501-B4A1-9B5BA111FDF8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B971EF-595E-48F9-B35E-6E36AB0C276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54B83FF-64AB-4F9D-9385-A463AB7CB196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3CB162-D2C3-4C52-BCCE-14538B38C029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F5AAF1-D702-4695-BA72-D2478CDD0C54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62865F-C7C1-4739-BF82-8EFBD0E96F92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817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910589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6" y="2007696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발생한 문제점</a:t>
            </a:r>
            <a:endParaRPr kumimoji="1" lang="en-US" altLang="ko-KR" sz="32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캘린더가 상태를 유지하지 않기 때문에 사용자가 작업 중인 월을 기억하지 못함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↓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스크롤을 많이 올리거나 내려서 작업하고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리렌더링을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할 경우 사용성이 떨어짐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↓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마지막으로 작업한 월을 상태로 관리해서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리렌더링을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할 경우 해당 월로 렌더링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E676E-C312-43BA-9F86-85A36C7FB580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427765-2BF0-4C28-BF25-CE93673F3908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8E58E1-9AF7-477B-AA12-B24C510132A4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87F20C-71F4-4BD8-9E0C-D9EE6FCF6FCD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9439FC-04FB-4D51-91A8-D04A6C201C1E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0B286E-BDC9-4867-BE36-B89A4B2C3BE8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6B1325-FEF3-4D08-A54D-178B8CB48EB0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DB8E9B-B532-4C84-BE92-DDDB31C3BE06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921D31-D98A-4CAB-A310-FD86DADC950D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bandicam 2021-06-25 10-12-15-516">
            <a:hlinkClick r:id="" action="ppaction://media"/>
            <a:extLst>
              <a:ext uri="{FF2B5EF4-FFF2-40B4-BE49-F238E27FC236}">
                <a16:creationId xmlns:a16="http://schemas.microsoft.com/office/drawing/2014/main" id="{B97989C2-95D4-4F42-9473-CD5879759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364" y="1423120"/>
            <a:ext cx="10991061" cy="544830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80D574-3EF6-4B9B-BEE4-CF59FBA8314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0AF8AA-1E6F-498D-BA1B-D3112CCF0B6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35CFED-76D3-42E9-8A49-107A08885846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C92226-CE04-4E63-8960-8CA13C43604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185804-C9BC-4577-A9ED-4E002FED02FD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A7E570-0B2C-4B29-A698-37ED52594909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EDB8F6-FBC2-45CB-95E0-65003851E5F1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FCC18A-7746-4FBD-B6C9-BB9D2254F8C1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4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6" y="1544319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예상 못한 문제점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정확한 스크롤 위치를 기억하지는 못하기 때문에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재렌더링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시 살짝 튕기는 현상 발생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F638A4-A591-4036-B88A-83C2591FD661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통한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(DOM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구성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트리 직접 조작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000CC2-14EC-4DF5-ADB8-18DD723FE825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D269D4-0A83-4C8F-B3C0-B4E0245720F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42E51-0CF7-4DA7-AC23-EC0104B83FBE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F0FE45-C826-4878-B3F8-4505AA1770D1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A00C671-233D-449F-AF61-9C2A1FE01E7A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1336E8-FC54-421D-B653-E2EF389E73A5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A50675-75E7-4A89-933C-59F22053C6E1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B7AAD4F-5D18-4FE9-81C0-BBDD28E00B94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967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6" y="1663115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24ED17-A06A-4541-B92B-D8C36DF40657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27A56C-67AB-4C0C-B59E-181C0AD1ACBC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505048-EBFB-4D3E-8681-514F1247752F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85E375-8303-4AD4-8B1C-B216B4A5EAE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887DF37-6F91-49F0-B146-D97487D65F41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2405A0-F501-4191-8A65-970188F4A8CF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326FFD-EDD8-4F63-AF57-974B40002677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A19C90-C99C-487D-A108-F5ADB803499F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72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최상단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혹은 최하단을 만날 시 이전 월 혹은 다음 월을 렌더링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9AFBBB-DFB7-4285-941A-E783B62F3739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31A9C7-89F3-4FAE-8B43-C53B997FD2C0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F41E6-F8CE-4704-8BED-41A89392CF2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00AAD7-C9C9-4390-B117-7B0365B06EB4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70EABF-C77C-4E64-9839-AAD265499F0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58012C-BA23-4949-9A4A-9F582A5213D8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D82965-BB4E-448D-8C47-79EC0AFF259C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417581-FC02-4FB4-8709-D698167EEF83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65316D-7AD8-4C04-B274-4FACDA3D8FB7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17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94BD65-326E-458F-8313-1E4FE72C4A3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373E3-9723-447B-A46F-14C60B5BF9EF}"/>
              </a:ext>
            </a:extLst>
          </p:cNvPr>
          <p:cNvSpPr txBox="1"/>
          <p:nvPr/>
        </p:nvSpPr>
        <p:spPr>
          <a:xfrm>
            <a:off x="3105717" y="162690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02 </a:t>
            </a:r>
            <a:r>
              <a:rPr lang="ko-KR" altLang="en-US" dirty="0"/>
              <a:t>시연 영상       </a:t>
            </a:r>
            <a:r>
              <a:rPr lang="en-US" altLang="ko-KR" dirty="0"/>
              <a:t>03 </a:t>
            </a:r>
            <a:r>
              <a:rPr lang="ko-KR" altLang="en-US" dirty="0"/>
              <a:t>요구 사항       </a:t>
            </a:r>
            <a:r>
              <a:rPr lang="en-US" altLang="ko-KR" dirty="0"/>
              <a:t>04</a:t>
            </a:r>
            <a:r>
              <a:rPr lang="ko-KR" altLang="en-US" dirty="0"/>
              <a:t> 개발 환경       </a:t>
            </a:r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5E2AD2-CC66-41C7-9B26-F7C489397668}"/>
              </a:ext>
            </a:extLst>
          </p:cNvPr>
          <p:cNvGrpSpPr/>
          <p:nvPr/>
        </p:nvGrpSpPr>
        <p:grpSpPr>
          <a:xfrm>
            <a:off x="1891751" y="1568123"/>
            <a:ext cx="4420934" cy="4420934"/>
            <a:chOff x="1891751" y="1568123"/>
            <a:chExt cx="4420934" cy="442093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DF29BA-E1ED-44E9-8BD3-C4A196B54B3F}"/>
                </a:ext>
              </a:extLst>
            </p:cNvPr>
            <p:cNvSpPr/>
            <p:nvPr/>
          </p:nvSpPr>
          <p:spPr>
            <a:xfrm>
              <a:off x="1891751" y="1568123"/>
              <a:ext cx="4420934" cy="4420934"/>
            </a:xfrm>
            <a:prstGeom prst="ellipse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ACAFD2-AEA7-4AC0-B58F-9A954CF14209}"/>
                </a:ext>
              </a:extLst>
            </p:cNvPr>
            <p:cNvSpPr/>
            <p:nvPr/>
          </p:nvSpPr>
          <p:spPr>
            <a:xfrm>
              <a:off x="2373371" y="2650255"/>
              <a:ext cx="3109154" cy="1159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JS </a:t>
              </a:r>
              <a:r>
                <a:rPr lang="ko-KR" altLang="en-US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수업에서</a:t>
              </a:r>
              <a:endParaRPr lang="en-US" altLang="ko-KR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배운 내용 활용</a:t>
              </a:r>
              <a:endParaRPr lang="en-US" altLang="ko-KR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20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(</a:t>
              </a:r>
              <a:r>
                <a:rPr lang="ko-KR" altLang="en-US" sz="2000" spc="-150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돔조작</a:t>
              </a:r>
              <a:r>
                <a:rPr lang="en-US" altLang="ko-KR" sz="20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20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이벤트</a:t>
              </a:r>
              <a:r>
                <a:rPr lang="en-US" altLang="ko-KR" sz="20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, </a:t>
              </a:r>
              <a:r>
                <a:rPr lang="ko-KR" altLang="en-US" sz="20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상태관리</a:t>
              </a:r>
              <a:r>
                <a:rPr lang="en-US" altLang="ko-KR" sz="20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)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A01C89-ACD9-4195-AF8E-EE7EB0309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402" y="4400531"/>
              <a:ext cx="1397632" cy="1397632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5B3BC8-E903-4E85-A975-703C3AD4866B}"/>
              </a:ext>
            </a:extLst>
          </p:cNvPr>
          <p:cNvGrpSpPr/>
          <p:nvPr/>
        </p:nvGrpSpPr>
        <p:grpSpPr>
          <a:xfrm>
            <a:off x="5677308" y="1568123"/>
            <a:ext cx="4420934" cy="4420934"/>
            <a:chOff x="5677308" y="1568123"/>
            <a:chExt cx="4420934" cy="442093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282DE2-5760-44E3-93C8-98A607343CCB}"/>
                </a:ext>
              </a:extLst>
            </p:cNvPr>
            <p:cNvSpPr/>
            <p:nvPr/>
          </p:nvSpPr>
          <p:spPr>
            <a:xfrm>
              <a:off x="5677308" y="1568123"/>
              <a:ext cx="4420934" cy="4420934"/>
            </a:xfrm>
            <a:prstGeom prst="ellipse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76C7C9-EF49-4718-8A8D-9DFED72900E5}"/>
                </a:ext>
              </a:extLst>
            </p:cNvPr>
            <p:cNvSpPr/>
            <p:nvPr/>
          </p:nvSpPr>
          <p:spPr>
            <a:xfrm>
              <a:off x="6507468" y="2650255"/>
              <a:ext cx="2925435" cy="1159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기존</a:t>
              </a:r>
              <a:r>
                <a:rPr lang="en-US" altLang="ko-KR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lang="ko-KR" altLang="en-US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서비스</a:t>
              </a:r>
              <a:endParaRPr lang="en-US" altLang="ko-KR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8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개선</a:t>
              </a:r>
              <a:endParaRPr lang="en-US" altLang="ko-KR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861D65C-801B-4777-AEA1-99B0965C0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371" y="4259713"/>
              <a:ext cx="1538450" cy="153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512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bandicam 2021-06-25 13-03-48-435">
            <a:hlinkClick r:id="" action="ppaction://media"/>
            <a:extLst>
              <a:ext uri="{FF2B5EF4-FFF2-40B4-BE49-F238E27FC236}">
                <a16:creationId xmlns:a16="http://schemas.microsoft.com/office/drawing/2014/main" id="{6E143067-752C-4A22-B843-38102D342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094" y="1277387"/>
            <a:ext cx="11801904" cy="585024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8DEF290-B0B1-4001-9ACA-F4A4C6381BE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C2CF57-8629-427B-83F8-C26213AB1672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18956-8C27-4AE2-861C-701179473D76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2B10C1-ED58-43C2-B42F-25BC79B8392C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45A628-338D-4168-BEB6-003724699D99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BBC572-0DEC-4DE3-BEE1-B40A02B85905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A52627-4BBA-4B3B-97A7-21A6317DEB12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5D9C4F-E585-49FE-8BF5-8C4142DB5385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스크롤 이벤트는 성능이 매우 떨어짐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49F2EA-614D-4149-943D-E1A23938B680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7E184D-36A9-461E-8564-7A5FAA13E92D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F4C3D3-91BC-4A99-8BDE-43236BDAC8C7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6A6232-44E2-4680-8469-82A3340B6474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3D0581-B96E-42AF-B5C0-FEC8F1F4B78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6FD17D8-44AD-41FD-88E8-77F0B7DD508E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35C131-34C1-46F9-B8B3-3DBA0F330C45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C87A64-E998-48A8-8B07-549F41C715C9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5BB1661-5077-4179-9F57-7CCBA6A3EBC5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721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스크롤 이벤트는 성능이 매우 떨어짐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bandicam 2021-06-25 10-41-19-015">
            <a:hlinkClick r:id="" action="ppaction://media"/>
            <a:extLst>
              <a:ext uri="{FF2B5EF4-FFF2-40B4-BE49-F238E27FC236}">
                <a16:creationId xmlns:a16="http://schemas.microsoft.com/office/drawing/2014/main" id="{136F151F-F68D-412F-B2CE-E84FD787D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467" y="1676536"/>
            <a:ext cx="10991061" cy="544830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865354E-9B6E-4CEF-A045-11151E6029AB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200557-AD5C-4A28-8996-194738CCB389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AB9BF5-6895-4F9A-A6DA-13BDA12680BC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26CB8A-BDCF-4550-9FB8-6849B623EE4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CBC6AB-2C40-4F10-B32E-07352A15F7D9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1413A3-95A8-492A-A1D4-7D9BDD65B7E0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FDC5BC-7A68-47EE-AB39-F2553F83BCCA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6E229A-D401-42F1-AC6C-27222781706E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0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스로틀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사용으로 이벤트 발생 최소화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9C241E-6D66-474D-B141-5F330966C9A6}"/>
              </a:ext>
            </a:extLst>
          </p:cNvPr>
          <p:cNvGrpSpPr/>
          <p:nvPr/>
        </p:nvGrpSpPr>
        <p:grpSpPr>
          <a:xfrm>
            <a:off x="252094" y="52758"/>
            <a:ext cx="7437156" cy="614477"/>
            <a:chOff x="252094" y="52758"/>
            <a:chExt cx="7437156" cy="6144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658B57-4E78-4178-9A8E-61FED65D1F7F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BEB32A-7998-432B-8F64-147B3AB14CE4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532340-DAE6-4A94-AC81-DD7695182CF3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E7DD2DC-3FC6-4725-9A23-CCBDE23EC8F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E31D1-711E-4BA0-8BD3-C9979A96CDA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8B6BB6-8DBA-4F3D-BFB6-B4B92661A76D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9CF943-1A30-4278-A994-839795243D8B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46AD313-C75A-4000-885D-C97C4B5F2D5C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D34725-91D7-410B-9B3C-B5560999CEF1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388504-68A3-4B10-9D44-E57D901B8D3C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D20A8BA-C9F4-4721-AE02-0310C6469F3F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5742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스로틀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사용으로 이벤트 발생 최소화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bandicam 2021-06-25 10-43-02-796">
            <a:hlinkClick r:id="" action="ppaction://media"/>
            <a:extLst>
              <a:ext uri="{FF2B5EF4-FFF2-40B4-BE49-F238E27FC236}">
                <a16:creationId xmlns:a16="http://schemas.microsoft.com/office/drawing/2014/main" id="{1F2F825A-9165-413F-A8F5-14E18AC36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006" y="1663115"/>
            <a:ext cx="10963983" cy="543488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9EE7C8-D9F4-4A09-8362-F7C9EE9D28B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6555AE-29B0-4E19-ADFB-6E0C0F35DD54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CD449-703C-47B1-A53B-AC9328BC6528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348812-A260-46BB-AF18-2BC92A6CEF5B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CE46F3E-39C9-4F3C-AF5E-522260D66D4A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D742D2-3D25-45D0-AE4C-10E101BC6E58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5E39EF-2A95-40BF-93E4-5EF2CB649EA5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0BF799D-3211-4E24-8441-7AC5FAA597F8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9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kumimoji="1" lang="ko-KR" altLang="en-US" sz="32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r>
              <a:rPr kumimoji="1" lang="ko-KR" altLang="en-US" sz="32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kumimoji="1" lang="en-US" altLang="ko-KR" sz="32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지정한 요소가 화면의 일정 범위에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교차하면서 들어오고 나가는 것을 감지해주는 객체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A566E1-6E1A-4A6C-B7F5-C20FEC7A2888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6A8299-76DC-436E-97B8-EA2032A0C527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BD6E0E-F7B2-4B20-8581-E9C4EE558CA5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E2530D-AA39-49A4-9ED7-55F061357A12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3159CB-4D03-4E5C-8588-06C81E99BD1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B94A2D-1E22-45B5-A508-66887567EDDA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F34C1E-F16A-442E-809C-1E0DAF717D8C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17CEE4-0EE2-44C3-AE44-3D2B64299D67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C4EE4D-9811-4972-B8C5-E33C5023960D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210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4BBB98-6834-4A6C-92D9-025DB7C7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008516"/>
            <a:ext cx="12192000" cy="58354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237E0BB-4AB3-4270-8337-1F5DF8937E6A}"/>
              </a:ext>
            </a:extLst>
          </p:cNvPr>
          <p:cNvSpPr/>
          <p:nvPr/>
        </p:nvSpPr>
        <p:spPr>
          <a:xfrm>
            <a:off x="4267200" y="5215467"/>
            <a:ext cx="5960533" cy="1464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01E9E3-2A87-474A-AE4D-50C9A58E7F9B}"/>
              </a:ext>
            </a:extLst>
          </p:cNvPr>
          <p:cNvSpPr/>
          <p:nvPr/>
        </p:nvSpPr>
        <p:spPr>
          <a:xfrm>
            <a:off x="10227733" y="1740491"/>
            <a:ext cx="1964267" cy="456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B8BC050-F7DF-49DF-9E4C-81A12739E10A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1696D8-5709-4483-BCB1-19A4486E0CBE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08B677-14C3-42A4-9846-B6656FD4ED1C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A04753-B435-46B4-9C64-DC6D8AE11E4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E9F6BD7-1DCE-4946-9DC7-65468C895AC3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7E70-B6EE-4EC0-A839-2CFB2F91138C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5C1713-00F1-4E3A-A4FB-CB6D225A75FD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3718F8B-0FED-4E78-BD10-1BA3977DDB27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D614E-1862-4CD1-820E-C5CC63F44BBF}"/>
              </a:ext>
            </a:extLst>
          </p:cNvPr>
          <p:cNvSpPr/>
          <p:nvPr/>
        </p:nvSpPr>
        <p:spPr>
          <a:xfrm>
            <a:off x="-2" y="3223260"/>
            <a:ext cx="10227735" cy="5983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매월 하루를 기준으로 감지하도록 구현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공백 기간 발생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- 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아이템 크기가 커질 경우 문제 발생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F05638-B70A-4DC5-BC2C-6CEC3869EE93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AB8E15C-7C8D-4F66-8FCB-64EE4B3F515A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2EB29-B71A-486F-8719-31CC4A29CC74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72604-5673-43C1-A63E-8B58B8753A2B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AF7F41-3E15-413E-9B95-137C0EA7136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4322181-A111-4643-9257-70283C16300D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D32461-8C87-4837-BE5F-DF28370DC349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087295-2F77-426A-8311-04479D853018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2AD2C1D-4055-425B-8F92-2D3C50B915AC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7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bandicam 2021-06-25 11-10-44-538">
            <a:hlinkClick r:id="" action="ppaction://media"/>
            <a:extLst>
              <a:ext uri="{FF2B5EF4-FFF2-40B4-BE49-F238E27FC236}">
                <a16:creationId xmlns:a16="http://schemas.microsoft.com/office/drawing/2014/main" id="{AD338E3E-7D86-4A3E-8ADA-B28291873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469" y="1663115"/>
            <a:ext cx="10991059" cy="5448303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9ED6D5-3CBD-4BFD-A631-67CA98D2329E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07316C-6C3A-41A0-8763-95811C52A115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92FF40-D07F-4BDA-983C-3132DF45D0F9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B6463-AA56-425E-B254-6432A1A5477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DDCD703-52FD-4B77-B1EB-D9BCB1859004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9A7DCD-A606-442F-BA33-B97C110FFC47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B04912-4A3B-4752-B53B-B4B4C078C529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2BF09F1-1E3A-4A8A-BD2B-39DD3536C155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4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4517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81D6C5-2E1B-4767-99DE-9C0E93E6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59"/>
            <a:ext cx="12192000" cy="577414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B3E0D6-42F6-47E8-8828-2D349AE63479}"/>
              </a:ext>
            </a:extLst>
          </p:cNvPr>
          <p:cNvGrpSpPr/>
          <p:nvPr/>
        </p:nvGrpSpPr>
        <p:grpSpPr>
          <a:xfrm>
            <a:off x="-478368" y="-279608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374830-F452-4213-A107-76659B426C3E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7A9766-EDC1-4781-9282-20D7CDB31113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8809C4-EEC9-467A-9535-FA552EA568B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A9489C0-3035-4E4F-9370-4A6B504BB8BD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BCA070-1B18-4D75-84D5-B2EAF2FFCD3D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CAB4D6-C062-473D-A0E1-C4063A8D49EE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E0C9504-905B-4D2D-89EC-ED66BE559665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7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5E2AD2-CC66-41C7-9B26-F7C489397668}"/>
              </a:ext>
            </a:extLst>
          </p:cNvPr>
          <p:cNvGrpSpPr/>
          <p:nvPr/>
        </p:nvGrpSpPr>
        <p:grpSpPr>
          <a:xfrm>
            <a:off x="3885533" y="1568123"/>
            <a:ext cx="4420934" cy="4420934"/>
            <a:chOff x="1891751" y="1568123"/>
            <a:chExt cx="4420934" cy="442093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ADF29BA-E1ED-44E9-8BD3-C4A196B54B3F}"/>
                </a:ext>
              </a:extLst>
            </p:cNvPr>
            <p:cNvSpPr/>
            <p:nvPr/>
          </p:nvSpPr>
          <p:spPr>
            <a:xfrm>
              <a:off x="1891751" y="1568123"/>
              <a:ext cx="4420934" cy="4420934"/>
            </a:xfrm>
            <a:prstGeom prst="ellipse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ACAFD2-AEA7-4AC0-B58F-9A954CF14209}"/>
                </a:ext>
              </a:extLst>
            </p:cNvPr>
            <p:cNvSpPr/>
            <p:nvPr/>
          </p:nvSpPr>
          <p:spPr>
            <a:xfrm>
              <a:off x="2373371" y="2650255"/>
              <a:ext cx="3109154" cy="1159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altLang="ko-KR" sz="20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5B3BC8-E903-4E85-A975-703C3AD4866B}"/>
              </a:ext>
            </a:extLst>
          </p:cNvPr>
          <p:cNvGrpSpPr/>
          <p:nvPr/>
        </p:nvGrpSpPr>
        <p:grpSpPr>
          <a:xfrm>
            <a:off x="3885533" y="1568123"/>
            <a:ext cx="4420934" cy="4420934"/>
            <a:chOff x="5677308" y="1568123"/>
            <a:chExt cx="4420934" cy="442093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282DE2-5760-44E3-93C8-98A607343CCB}"/>
                </a:ext>
              </a:extLst>
            </p:cNvPr>
            <p:cNvSpPr/>
            <p:nvPr/>
          </p:nvSpPr>
          <p:spPr>
            <a:xfrm>
              <a:off x="5677308" y="1568123"/>
              <a:ext cx="4420934" cy="4420934"/>
            </a:xfrm>
            <a:prstGeom prst="ellipse">
              <a:avLst/>
            </a:prstGeom>
            <a:noFill/>
            <a:ln w="635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76C7C9-EF49-4718-8A8D-9DFED72900E5}"/>
                </a:ext>
              </a:extLst>
            </p:cNvPr>
            <p:cNvSpPr/>
            <p:nvPr/>
          </p:nvSpPr>
          <p:spPr>
            <a:xfrm>
              <a:off x="6507468" y="2650255"/>
              <a:ext cx="2925435" cy="1159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altLang="ko-KR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CF384F16-C8EF-4FAE-83DF-ADD59BC4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8383" y="2650255"/>
            <a:ext cx="1195233" cy="11590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875F6B-DFBE-4BA0-AB6E-9CF2876226B4}"/>
              </a:ext>
            </a:extLst>
          </p:cNvPr>
          <p:cNvSpPr/>
          <p:nvPr/>
        </p:nvSpPr>
        <p:spPr>
          <a:xfrm>
            <a:off x="3885533" y="4008034"/>
            <a:ext cx="4420934" cy="1159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캘린더와 </a:t>
            </a:r>
            <a:r>
              <a:rPr lang="en-US" altLang="ko-KR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TODO</a:t>
            </a:r>
            <a:r>
              <a:rPr lang="ko-KR" altLang="en-US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를 결합한</a:t>
            </a:r>
            <a:endParaRPr lang="en-US" altLang="ko-KR" sz="28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웹 어플리케이션 제작</a:t>
            </a:r>
            <a:endParaRPr lang="en-US" altLang="ko-KR" sz="28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6266C0-C680-46E8-BBED-2D8D28B926D5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C3160-EF06-441A-B05F-72C2B073A1ED}"/>
              </a:ext>
            </a:extLst>
          </p:cNvPr>
          <p:cNvSpPr txBox="1"/>
          <p:nvPr/>
        </p:nvSpPr>
        <p:spPr>
          <a:xfrm>
            <a:off x="252094" y="5275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7E5B4-FE5D-4B9D-BBFD-C6BF202610DB}"/>
              </a:ext>
            </a:extLst>
          </p:cNvPr>
          <p:cNvSpPr txBox="1"/>
          <p:nvPr/>
        </p:nvSpPr>
        <p:spPr>
          <a:xfrm>
            <a:off x="3105717" y="162690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02 </a:t>
            </a:r>
            <a:r>
              <a:rPr lang="ko-KR" altLang="en-US" dirty="0"/>
              <a:t>시연 영상       </a:t>
            </a:r>
            <a:r>
              <a:rPr lang="en-US" altLang="ko-KR" dirty="0"/>
              <a:t>03 </a:t>
            </a:r>
            <a:r>
              <a:rPr lang="ko-KR" altLang="en-US" dirty="0"/>
              <a:t>요구 사항       </a:t>
            </a:r>
            <a:r>
              <a:rPr lang="en-US" altLang="ko-KR" dirty="0"/>
              <a:t>04</a:t>
            </a:r>
            <a:r>
              <a:rPr lang="ko-KR" altLang="en-US" dirty="0"/>
              <a:t> 개발 환경       </a:t>
            </a:r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97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4517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모든 주에 </a:t>
            </a:r>
            <a:r>
              <a:rPr kumimoji="1" lang="en-US" altLang="ko-KR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1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 씩 감지되는 날짜를 지정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0D3FCA-6C54-4882-A8FD-F36F4BB7C6FC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8BAD62-32D7-444A-BDF0-D6737F6147BF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FA222-F5AE-4F0A-9B4B-0D56DE88E0E1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45E452-AEAC-41B4-9FB8-2A2044E24531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31DFED-DB91-4FF3-81BC-B239D409FC26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F270CA-C831-480B-A5A3-CD9874C66914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0BBA94-6709-494B-9CF1-D87B0910F2A8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398A32-0057-4778-A7D4-0F87CD8CF18C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5531C9-1176-4F08-97EC-C54C3EABCC3D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732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7E5028-5A8C-4EC0-9D72-9E8BF237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912101"/>
            <a:ext cx="12192000" cy="57564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0539C-CD41-4971-81B5-46CFBF5A40F7}"/>
              </a:ext>
            </a:extLst>
          </p:cNvPr>
          <p:cNvSpPr/>
          <p:nvPr/>
        </p:nvSpPr>
        <p:spPr>
          <a:xfrm>
            <a:off x="-22971" y="1952468"/>
            <a:ext cx="1474581" cy="4852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9BADDB-87B2-435E-8D11-6BBB6518A519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AD1E76-61C0-48A0-9A42-D7C617B56F29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BA4092-C346-4938-923D-B96B60617AA2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8F7BA3-FD0B-43D0-9D55-9DFF64F6513B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0B2F9E-C50F-4765-9CF7-A95AF8B77EFE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A7C886-BEBD-4CEC-845C-FC09935EF672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9B5600-0879-4335-B3AC-ECECFD5FF8DA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5AE8975-E7D0-4B8C-A082-260FAC1EEF19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86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1952468"/>
            <a:ext cx="11235267" cy="4517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한 달에 하루만 지정할 경우 </a:t>
            </a:r>
            <a:r>
              <a:rPr kumimoji="1" lang="en-US" altLang="ko-KR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active 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하게 만들 날짜가 정해져 있지만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주단위로 지정할 경우 날짜마다 앞 뒤로 </a:t>
            </a:r>
            <a:r>
              <a:rPr kumimoji="1" lang="en-US" altLang="ko-KR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active</a:t>
            </a:r>
            <a:r>
              <a:rPr kumimoji="1" lang="ko-KR" altLang="en-US" sz="32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하게 만들어주는 횟수가 다름</a:t>
            </a:r>
            <a:endParaRPr kumimoji="1" lang="en-US" altLang="ko-KR" sz="32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8A2B54-55F4-4D8E-9882-BC692686A48B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6EE7FB-0DF8-4731-8DF0-A3CAD6773538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53A812-328B-409A-B83B-21B1FD4429BB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A09147-6337-4336-8F9B-3A67C2B0E49C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19BC49-EB83-4592-B03D-241EA516E185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822DE86-B9CE-47A7-989A-510EF019D438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791465-54B2-4D68-852F-12033E2625AB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0F1C68-7C08-433E-AE7C-FCF8DDAF4378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5A0E7F-F945-4EFE-BC7B-304D303FEE8A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563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FFB9EB9-9F77-442A-A9C1-E668E716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6" y="1753453"/>
            <a:ext cx="10282961" cy="49217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854773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84135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841352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841352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841352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841352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841352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587933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842903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478365" y="2251051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0539C-CD41-4971-81B5-46CFBF5A40F7}"/>
              </a:ext>
            </a:extLst>
          </p:cNvPr>
          <p:cNvSpPr/>
          <p:nvPr/>
        </p:nvSpPr>
        <p:spPr>
          <a:xfrm>
            <a:off x="1871055" y="3117979"/>
            <a:ext cx="1213783" cy="1174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32A9486-D92A-42D4-946D-BDF6291E054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084838" y="3705247"/>
            <a:ext cx="6167249" cy="22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68969EA-B405-4C04-9637-048658415FA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20007" y="4895236"/>
            <a:ext cx="8532080" cy="16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C54384B-547B-4952-8E92-7336E3BD84C0}"/>
              </a:ext>
            </a:extLst>
          </p:cNvPr>
          <p:cNvCxnSpPr>
            <a:cxnSpLocks/>
          </p:cNvCxnSpPr>
          <p:nvPr/>
        </p:nvCxnSpPr>
        <p:spPr>
          <a:xfrm>
            <a:off x="720006" y="6130201"/>
            <a:ext cx="35156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CC3420E-FE66-4744-9BD8-AAD27257A3E8}"/>
              </a:ext>
            </a:extLst>
          </p:cNvPr>
          <p:cNvCxnSpPr>
            <a:cxnSpLocks/>
          </p:cNvCxnSpPr>
          <p:nvPr/>
        </p:nvCxnSpPr>
        <p:spPr>
          <a:xfrm flipH="1">
            <a:off x="940089" y="3705246"/>
            <a:ext cx="954846" cy="11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70ABF76-87F5-4C09-90DD-7CA44038CE12}"/>
              </a:ext>
            </a:extLst>
          </p:cNvPr>
          <p:cNvCxnSpPr>
            <a:cxnSpLocks/>
          </p:cNvCxnSpPr>
          <p:nvPr/>
        </p:nvCxnSpPr>
        <p:spPr>
          <a:xfrm flipH="1">
            <a:off x="916210" y="2580242"/>
            <a:ext cx="83358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22EFA3-E917-4A27-A7BE-0EFCA6ECF85E}"/>
              </a:ext>
            </a:extLst>
          </p:cNvPr>
          <p:cNvSpPr txBox="1"/>
          <p:nvPr/>
        </p:nvSpPr>
        <p:spPr>
          <a:xfrm>
            <a:off x="9252087" y="2929558"/>
            <a:ext cx="147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14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A597EF-9B1F-470D-ABE5-709E3F60B110}"/>
              </a:ext>
            </a:extLst>
          </p:cNvPr>
          <p:cNvSpPr txBox="1"/>
          <p:nvPr/>
        </p:nvSpPr>
        <p:spPr>
          <a:xfrm>
            <a:off x="9252087" y="4727229"/>
            <a:ext cx="147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15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0DAC71-8413-48F4-8E98-5C475BFA2962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9C4ECE-4C8F-4C54-9727-9C926D79B338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7789B1-78E0-405E-9BFC-B3C2E9FD5F5A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960C98-0F76-42A7-814C-66A41CD11219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7C5540-CF46-4F7E-A6E3-FACD526D3A10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F9A98F-C8A9-4D69-9BB7-E5BB4C9885F9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67EF9-F06B-4E5F-8E94-5C7607C9B93E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1E02AD-B0B4-4445-BD2F-AA457600F2B7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AD36EF5-86B7-40F2-9C09-EE6921EE012D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04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8A1769C6-A0F2-4D25-9A28-2C5C7B1B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19" y="1623779"/>
            <a:ext cx="10282961" cy="49217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750670" y="1686387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750669" y="2094535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60539C-CD41-4971-81B5-46CFBF5A40F7}"/>
              </a:ext>
            </a:extLst>
          </p:cNvPr>
          <p:cNvSpPr/>
          <p:nvPr/>
        </p:nvSpPr>
        <p:spPr>
          <a:xfrm>
            <a:off x="2143359" y="4156987"/>
            <a:ext cx="1213783" cy="1174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32A9486-D92A-42D4-946D-BDF6291E054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357142" y="4744255"/>
            <a:ext cx="6111714" cy="11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C54384B-547B-4952-8E92-7336E3BD84C0}"/>
              </a:ext>
            </a:extLst>
          </p:cNvPr>
          <p:cNvCxnSpPr>
            <a:cxnSpLocks/>
          </p:cNvCxnSpPr>
          <p:nvPr/>
        </p:nvCxnSpPr>
        <p:spPr>
          <a:xfrm>
            <a:off x="992310" y="5973685"/>
            <a:ext cx="35156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CC3420E-FE66-4744-9BD8-AAD27257A3E8}"/>
              </a:ext>
            </a:extLst>
          </p:cNvPr>
          <p:cNvCxnSpPr>
            <a:cxnSpLocks/>
          </p:cNvCxnSpPr>
          <p:nvPr/>
        </p:nvCxnSpPr>
        <p:spPr>
          <a:xfrm flipH="1">
            <a:off x="1212394" y="3559899"/>
            <a:ext cx="82564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70ABF76-87F5-4C09-90DD-7CA44038CE12}"/>
              </a:ext>
            </a:extLst>
          </p:cNvPr>
          <p:cNvCxnSpPr>
            <a:cxnSpLocks/>
          </p:cNvCxnSpPr>
          <p:nvPr/>
        </p:nvCxnSpPr>
        <p:spPr>
          <a:xfrm flipH="1">
            <a:off x="1188515" y="2423726"/>
            <a:ext cx="82803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92253F-76CA-4FA3-8C59-D26845B26291}"/>
              </a:ext>
            </a:extLst>
          </p:cNvPr>
          <p:cNvCxnSpPr>
            <a:cxnSpLocks/>
          </p:cNvCxnSpPr>
          <p:nvPr/>
        </p:nvCxnSpPr>
        <p:spPr>
          <a:xfrm flipH="1">
            <a:off x="1212393" y="4744210"/>
            <a:ext cx="954846" cy="11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2589FF-CD1B-4CAC-BA5F-DC36903F94A4}"/>
              </a:ext>
            </a:extLst>
          </p:cNvPr>
          <p:cNvSpPr txBox="1"/>
          <p:nvPr/>
        </p:nvSpPr>
        <p:spPr>
          <a:xfrm>
            <a:off x="9524391" y="2773042"/>
            <a:ext cx="147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21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3B7B0E-EECC-4FB9-9625-71FCBF8AE235}"/>
              </a:ext>
            </a:extLst>
          </p:cNvPr>
          <p:cNvSpPr txBox="1"/>
          <p:nvPr/>
        </p:nvSpPr>
        <p:spPr>
          <a:xfrm>
            <a:off x="9524391" y="4570713"/>
            <a:ext cx="147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8</a:t>
            </a:r>
            <a:r>
              <a:rPr lang="ko-KR" altLang="en-US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F95C5A-8F22-4382-B7EC-1D8AAEAA7048}"/>
              </a:ext>
            </a:extLst>
          </p:cNvPr>
          <p:cNvSpPr/>
          <p:nvPr/>
        </p:nvSpPr>
        <p:spPr>
          <a:xfrm>
            <a:off x="447799" y="772819"/>
            <a:ext cx="11296402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무한스크롤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인터섹션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옵저버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4E441D6-BAE1-4E3A-9AC3-691519AC28B2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A43125-E69E-4135-927E-262FE09C2FD3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6376D9-C2C1-4199-B94B-EA848460C247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D1A849-E056-46C3-B3BD-D7F68FB74894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625226D-D5FF-4215-9001-5091437FBE85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0827B0-E966-4695-BE35-D5D9EC073F5A}"/>
                </a:ext>
              </a:extLst>
            </p:cNvPr>
            <p:cNvSpPr txBox="1"/>
            <p:nvPr/>
          </p:nvSpPr>
          <p:spPr>
            <a:xfrm>
              <a:off x="5579193" y="52758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F33C7B-EEE5-4CCD-A792-5EE0E966409C}"/>
                </a:ext>
              </a:extLst>
            </p:cNvPr>
            <p:cNvSpPr txBox="1"/>
            <p:nvPr/>
          </p:nvSpPr>
          <p:spPr>
            <a:xfrm>
              <a:off x="7681820" y="162690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en-US" altLang="ko-KR" dirty="0"/>
                <a:t>06</a:t>
              </a:r>
              <a:r>
                <a:rPr lang="ko-KR" altLang="en-US" dirty="0"/>
                <a:t> 후기</a:t>
              </a:r>
              <a:endPara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DD13D95-41E4-4B82-B73A-1C6C712534CA}"/>
                </a:ext>
              </a:extLst>
            </p:cNvPr>
            <p:cNvSpPr/>
            <p:nvPr/>
          </p:nvSpPr>
          <p:spPr>
            <a:xfrm>
              <a:off x="181380" y="162690"/>
              <a:ext cx="53270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211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BF04B7-99ED-490B-9A03-989FC20BE70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74876C4C-868A-4CC6-BB65-307927F74B17}"/>
              </a:ext>
            </a:extLst>
          </p:cNvPr>
          <p:cNvSpPr txBox="1"/>
          <p:nvPr/>
        </p:nvSpPr>
        <p:spPr>
          <a:xfrm>
            <a:off x="2341000" y="2337065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차유림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html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마크업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모달창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AB382A-4B6D-4FE8-A246-49B21E81D7A9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C6669-8828-4112-89D6-1B21C63918E6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7D77F-DBE8-4099-982D-CDB5430CF94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DD32B-897C-4E36-950B-458D189E04E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A828ACBB-9D59-4A3B-926C-1D814998FB79}"/>
              </a:ext>
            </a:extLst>
          </p:cNvPr>
          <p:cNvSpPr txBox="1"/>
          <p:nvPr/>
        </p:nvSpPr>
        <p:spPr>
          <a:xfrm>
            <a:off x="2340999" y="3362769"/>
            <a:ext cx="691409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이경엽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달력 뷰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무한 스크롤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EC83979C-6039-452B-B47E-7D4002710A76}"/>
              </a:ext>
            </a:extLst>
          </p:cNvPr>
          <p:cNvSpPr txBox="1"/>
          <p:nvPr/>
        </p:nvSpPr>
        <p:spPr>
          <a:xfrm>
            <a:off x="2340998" y="4388473"/>
            <a:ext cx="8046176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조현정 </a:t>
            </a:r>
            <a:r>
              <a:rPr kumimoji="1" lang="en-US" altLang="ko-KR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kumimoji="1" lang="ko-KR" altLang="en-US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아이템 이벤트 </a:t>
            </a:r>
            <a:r>
              <a:rPr kumimoji="1" lang="en-US" altLang="ko-KR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kumimoji="1" lang="ko-KR" altLang="en-US" sz="3200" dirty="0" err="1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드래그앤드롭</a:t>
            </a:r>
            <a:r>
              <a:rPr kumimoji="1" lang="en-US" altLang="ko-KR" sz="32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kumimoji="1" lang="ja-JP" altLang="en-US" sz="32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10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CE86FA-EEFB-4110-95D1-B3E632E9BE9D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D07A0C-068E-482D-BC27-B686E7D5F17A}"/>
              </a:ext>
            </a:extLst>
          </p:cNvPr>
          <p:cNvSpPr/>
          <p:nvPr/>
        </p:nvSpPr>
        <p:spPr>
          <a:xfrm>
            <a:off x="1045670" y="1421397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 ]   Drag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 ]   Mouse 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 ]   Pointer event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8EFA-B19C-456F-A74D-D43B0CC4EBF2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68F499-3F24-4E76-8350-BB299972106E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970DA-DB9E-4F3F-9E05-03C1FF9046A3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1BD74-3A85-4D6C-9592-B4CB9845301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3D3FF5-B972-40D1-A202-1D932EBAC7E3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021848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D07A0C-068E-482D-BC27-B686E7D5F17A}"/>
              </a:ext>
            </a:extLst>
          </p:cNvPr>
          <p:cNvSpPr/>
          <p:nvPr/>
        </p:nvSpPr>
        <p:spPr>
          <a:xfrm>
            <a:off x="1045670" y="1421397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 ]   Drag</a:t>
            </a:r>
            <a:r>
              <a:rPr kumimoji="1" lang="ko-KR" altLang="en-US" sz="2400" spc="-1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[O]   Mouse 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 ]   Pointer event</a:t>
            </a:r>
            <a:endParaRPr kumimoji="1" lang="ja-JP" altLang="en-US" sz="2400" spc="-150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101CEB-2A8D-4447-8AFA-070A3BB7A657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C0711-790B-4C10-91E9-1DBCACA5F18F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2466B9-1CB3-4D4A-8D82-5E7B58A2703B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642DE9-2D0B-41F6-B82E-9A6E242496D4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0EF272-C249-4B5B-B73D-F1F4BFD22ACD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B7ADA-3492-476F-BFC6-11C6A33679EE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58059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1CB8E1-104B-4CDF-B0BD-717CDB000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294459" y="2143729"/>
            <a:ext cx="11790861" cy="45819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C80050-1434-4B9A-AF6D-72465B1631DE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5F5BA-13F3-4E15-9C8D-BF81196B8B3C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C862E3-D2C6-475D-AD84-C0B567C37BD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A4776-98CB-47C8-9B66-47039AC564F1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F0778-47F9-40F1-8AD2-F47B031278B0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2CE851-892A-468F-BA67-ABAF7AA8C83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309173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7DA1BC3-5092-49E5-AC13-55E61F869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1"/>
          <a:stretch/>
        </p:blipFill>
        <p:spPr>
          <a:xfrm>
            <a:off x="136116" y="2054728"/>
            <a:ext cx="11919767" cy="4430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8530E2-469E-4E0E-96B0-3885F30B722C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E57B4-1FF6-41A5-9466-4A1D4625B2F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26ED5C-0B82-4F25-AD4A-45C2598C287E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3FD52-2781-4A00-9572-337470112606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C08E4-DF60-43B5-8592-D4A45105061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E65BF8-7B3F-434F-BF35-71F51454408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8062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6266C0-C680-46E8-BBED-2D8D28B926D5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C3160-EF06-441A-B05F-72C2B073A1ED}"/>
              </a:ext>
            </a:extLst>
          </p:cNvPr>
          <p:cNvSpPr txBox="1"/>
          <p:nvPr/>
        </p:nvSpPr>
        <p:spPr>
          <a:xfrm>
            <a:off x="1878361" y="5275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7E5B4-FE5D-4B9D-BBFD-C6BF202610DB}"/>
              </a:ext>
            </a:extLst>
          </p:cNvPr>
          <p:cNvSpPr txBox="1"/>
          <p:nvPr/>
        </p:nvSpPr>
        <p:spPr>
          <a:xfrm>
            <a:off x="3841440" y="162690"/>
            <a:ext cx="5017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03 </a:t>
            </a:r>
            <a:r>
              <a:rPr lang="ko-KR" altLang="en-US" dirty="0"/>
              <a:t>요구 사항       </a:t>
            </a:r>
            <a:r>
              <a:rPr lang="en-US" altLang="ko-KR" dirty="0"/>
              <a:t>04</a:t>
            </a:r>
            <a:r>
              <a:rPr lang="ko-KR" altLang="en-US" dirty="0"/>
              <a:t> 개발 환경       </a:t>
            </a:r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CF5E36-7227-4DE2-9A99-5D313C6E9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07" y="1470282"/>
            <a:ext cx="2276385" cy="32438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EE1CB1-1CBC-40BD-A80B-8D360A3412EE}"/>
              </a:ext>
            </a:extLst>
          </p:cNvPr>
          <p:cNvSpPr/>
          <p:nvPr/>
        </p:nvSpPr>
        <p:spPr>
          <a:xfrm>
            <a:off x="181380" y="162690"/>
            <a:ext cx="1630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75404-A1D9-4BF4-A78E-A572AD55EEEA}"/>
              </a:ext>
            </a:extLst>
          </p:cNvPr>
          <p:cNvSpPr/>
          <p:nvPr/>
        </p:nvSpPr>
        <p:spPr>
          <a:xfrm>
            <a:off x="1136628" y="5843695"/>
            <a:ext cx="9918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4" tooltip="https://hyunjungc-dev.github.io/JADOO-Calendar/"/>
              </a:rPr>
              <a:t>https://hyunjungc-dev.github.io/JADOO-Calendar/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4D32EA-2F42-45EA-97D7-F918E0F45C66}"/>
              </a:ext>
            </a:extLst>
          </p:cNvPr>
          <p:cNvSpPr/>
          <p:nvPr/>
        </p:nvSpPr>
        <p:spPr>
          <a:xfrm>
            <a:off x="1136628" y="5126108"/>
            <a:ext cx="101424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5"/>
              </a:rPr>
              <a:t>https://www.youtube.com/watch?v=tlWO8ZRHJQw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266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FD4040-0342-4B61-B509-30D218D7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630336"/>
            <a:ext cx="7911114" cy="47772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D6EC39-4F10-4429-9456-E5ABE74FB31A}"/>
              </a:ext>
            </a:extLst>
          </p:cNvPr>
          <p:cNvSpPr/>
          <p:nvPr/>
        </p:nvSpPr>
        <p:spPr>
          <a:xfrm>
            <a:off x="3612648" y="2148183"/>
            <a:ext cx="6325491" cy="155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데이터 전달 객체에 대상 요소의 </a:t>
            </a:r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id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를 추가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F5764C-6F8F-4F8A-BB2F-B0657EE2CCDE}"/>
              </a:ext>
            </a:extLst>
          </p:cNvPr>
          <p:cNvCxnSpPr>
            <a:cxnSpLocks/>
          </p:cNvCxnSpPr>
          <p:nvPr/>
        </p:nvCxnSpPr>
        <p:spPr>
          <a:xfrm flipV="1">
            <a:off x="7069740" y="2289108"/>
            <a:ext cx="201358" cy="396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769D3C-7121-49A4-B0B1-08803200506E}"/>
              </a:ext>
            </a:extLst>
          </p:cNvPr>
          <p:cNvSpPr/>
          <p:nvPr/>
        </p:nvSpPr>
        <p:spPr>
          <a:xfrm>
            <a:off x="2995375" y="3673086"/>
            <a:ext cx="6325491" cy="155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대상의 </a:t>
            </a:r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id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를 가져와 이동한 대상의 </a:t>
            </a:r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Dom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에 추가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CEFA33-D7CA-4EF5-A7CD-C472259D5DD0}"/>
              </a:ext>
            </a:extLst>
          </p:cNvPr>
          <p:cNvCxnSpPr>
            <a:cxnSpLocks/>
          </p:cNvCxnSpPr>
          <p:nvPr/>
        </p:nvCxnSpPr>
        <p:spPr>
          <a:xfrm>
            <a:off x="7019400" y="4800964"/>
            <a:ext cx="100679" cy="5661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546898-257E-406C-93D7-FF0DFC06EB19}"/>
              </a:ext>
            </a:extLst>
          </p:cNvPr>
          <p:cNvSpPr/>
          <p:nvPr/>
        </p:nvSpPr>
        <p:spPr>
          <a:xfrm>
            <a:off x="8881447" y="1265165"/>
            <a:ext cx="2998134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start event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drop event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over event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FCCB54-BAE9-4224-B93A-0E0277F2E94D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55347-D2D2-4CB9-9398-15593AFF80DA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5FB7D4-AC63-427A-805F-CD802C40F5E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0FD6C-E5F4-40E8-AAF1-FA146F11B5D0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46598B-46E4-497E-882C-7890CB030C01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542559-5851-44EB-88EE-1A9BC9F9AD49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311219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A7CE2B-BD7E-4A71-84CA-DEEB6A4E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5" y="1676740"/>
            <a:ext cx="9366202" cy="46831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DF68D0-9C5E-4837-B227-55F70C6AD090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D5F3E-56D4-4AA7-AE94-216661E4FCB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5A8AFC-9A40-4C51-95A4-668079B1EDC7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C8EAB-231D-4327-9166-09DD75287839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32CCD-5DAB-4367-97A1-8AA39F6CE12C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1A4F0E-2F28-4909-B541-0AE8C4BA9980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751494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C4CF3-6711-43D2-88D5-13A3730DC785}"/>
              </a:ext>
            </a:extLst>
          </p:cNvPr>
          <p:cNvSpPr/>
          <p:nvPr/>
        </p:nvSpPr>
        <p:spPr>
          <a:xfrm>
            <a:off x="827749" y="1526219"/>
            <a:ext cx="9963296" cy="1159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드롭은 데이터 전송을 위한 기능으로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다른 웹 브라우저나 애플리케이션으로 데이터를 전송할 수 있다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0F498-A8A2-4F2D-8C4B-47DA6E8913D3}"/>
              </a:ext>
            </a:extLst>
          </p:cNvPr>
          <p:cNvSpPr/>
          <p:nvPr/>
        </p:nvSpPr>
        <p:spPr>
          <a:xfrm>
            <a:off x="827749" y="3652835"/>
            <a:ext cx="9963296" cy="2026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구현하고자 하는 기능은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달력 내에서만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요소를 이동시키는 것이지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전송이 아니며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다른 브라우저나 애플리케이션으로 보내는 것도 아니다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1DD809-0B9F-4A98-B2A7-2B47A5A40395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2F541-081C-4AF4-B83E-7F29DF218F95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7AEE0A-F99C-4131-BD13-72224465E9BD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A1F75-1B7C-4F4C-8F9C-198D68C8F16F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F4C86-FA43-4559-B679-5F8E2E3285F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28B24D-FFC3-46C0-A712-B47D74AB4FE0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30145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55B61C-BAD6-4226-89BE-225D0B9E5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40"/>
          <a:stretch/>
        </p:blipFill>
        <p:spPr>
          <a:xfrm>
            <a:off x="861060" y="1664161"/>
            <a:ext cx="7833360" cy="47644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E1D2C5-7AB0-4681-B511-621896CF8614}"/>
              </a:ext>
            </a:extLst>
          </p:cNvPr>
          <p:cNvSpPr/>
          <p:nvPr/>
        </p:nvSpPr>
        <p:spPr>
          <a:xfrm>
            <a:off x="4656589" y="1860216"/>
            <a:ext cx="3960014" cy="155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dragging 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클래스 추가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CB083A-8120-4F6E-8066-8F0527CFD39C}"/>
              </a:ext>
            </a:extLst>
          </p:cNvPr>
          <p:cNvCxnSpPr>
            <a:cxnSpLocks/>
          </p:cNvCxnSpPr>
          <p:nvPr/>
        </p:nvCxnSpPr>
        <p:spPr>
          <a:xfrm flipH="1" flipV="1">
            <a:off x="4362324" y="2423302"/>
            <a:ext cx="197393" cy="2588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E6B0086-89DC-416E-BC55-35D7B9C0BF99}"/>
              </a:ext>
            </a:extLst>
          </p:cNvPr>
          <p:cNvCxnSpPr>
            <a:cxnSpLocks/>
          </p:cNvCxnSpPr>
          <p:nvPr/>
        </p:nvCxnSpPr>
        <p:spPr>
          <a:xfrm flipH="1" flipV="1">
            <a:off x="4467057" y="3459870"/>
            <a:ext cx="197393" cy="2588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D4629D-7F9F-4855-9587-2651D2FA0272}"/>
              </a:ext>
            </a:extLst>
          </p:cNvPr>
          <p:cNvSpPr/>
          <p:nvPr/>
        </p:nvSpPr>
        <p:spPr>
          <a:xfrm>
            <a:off x="4656589" y="3049724"/>
            <a:ext cx="3960014" cy="155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dragging 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클래스 삭제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76EE6D2-3150-4DD5-8F92-54FC8E66AC8C}"/>
              </a:ext>
            </a:extLst>
          </p:cNvPr>
          <p:cNvCxnSpPr>
            <a:cxnSpLocks/>
          </p:cNvCxnSpPr>
          <p:nvPr/>
        </p:nvCxnSpPr>
        <p:spPr>
          <a:xfrm flipH="1" flipV="1">
            <a:off x="4467057" y="4604302"/>
            <a:ext cx="197393" cy="2588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2AB672-518B-46A3-A40A-828941DD3C80}"/>
              </a:ext>
            </a:extLst>
          </p:cNvPr>
          <p:cNvSpPr/>
          <p:nvPr/>
        </p:nvSpPr>
        <p:spPr>
          <a:xfrm>
            <a:off x="4656589" y="4108016"/>
            <a:ext cx="3960014" cy="1554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drag </a:t>
            </a:r>
            <a:r>
              <a:rPr kumimoji="1" lang="ko-KR" altLang="en-US" sz="2800" spc="-150" dirty="0">
                <a:solidFill>
                  <a:schemeClr val="bg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하는 동안 수행할 코드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D1A31-0E3A-4400-BCD4-442CB15F0196}"/>
              </a:ext>
            </a:extLst>
          </p:cNvPr>
          <p:cNvSpPr/>
          <p:nvPr/>
        </p:nvSpPr>
        <p:spPr>
          <a:xfrm>
            <a:off x="8881447" y="1280405"/>
            <a:ext cx="2998134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start event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end event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drop over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AC8DE-6E8C-4223-8C6C-829DD6C5F9D1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EA5AF8-A038-4310-A3C6-22EC1F7EA33E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A51374-8213-4761-A691-4B25FF17DFBF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48174A-F46E-4009-A631-3E700AF946CB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C2E4F-834C-4F03-B397-BFEBC4F5BD7D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9A1411-BC95-490A-BFB4-1826F3DCA1D5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690520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BFE4E25-1735-46E9-8D93-B6DFD69D2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25"/>
          <a:stretch/>
        </p:blipFill>
        <p:spPr>
          <a:xfrm>
            <a:off x="883920" y="1581821"/>
            <a:ext cx="8153400" cy="12197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36B434-FD2E-4FCC-A1F4-9E282990A518}"/>
              </a:ext>
            </a:extLst>
          </p:cNvPr>
          <p:cNvSpPr/>
          <p:nvPr/>
        </p:nvSpPr>
        <p:spPr>
          <a:xfrm>
            <a:off x="827749" y="3140190"/>
            <a:ext cx="9963296" cy="1159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요소를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draggable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만들기 위한 작업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31E345-D55A-458E-83F8-D2B1611DEF5C}"/>
              </a:ext>
            </a:extLst>
          </p:cNvPr>
          <p:cNvSpPr/>
          <p:nvPr/>
        </p:nvSpPr>
        <p:spPr>
          <a:xfrm>
            <a:off x="1114352" y="4236259"/>
            <a:ext cx="9963296" cy="1550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요소의 </a:t>
            </a: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draggable = “true”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dragstart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event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listener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달아줘야 한다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        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그 이벤트 </a:t>
            </a: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리스너에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data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set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해줘야 한다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9C8F1F-A359-41AE-84E1-E4F1C8E226F6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417CE-059A-4C48-88FC-F8105CA3BE8A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BA7A6A-F692-46B3-B911-146C6FA8B20C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F44A2-915D-48D6-9CC9-7614C89BD3A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D4E2A4-BC65-4D02-9DE4-FE5A0CF0463A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15E31F-1492-4BF1-BA54-97363CE0B224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282911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D1A31-0E3A-4400-BCD4-442CB15F0196}"/>
              </a:ext>
            </a:extLst>
          </p:cNvPr>
          <p:cNvSpPr/>
          <p:nvPr/>
        </p:nvSpPr>
        <p:spPr>
          <a:xfrm>
            <a:off x="1162369" y="2072885"/>
            <a:ext cx="2845733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start 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drag end 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drop over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574FA1-4481-463D-84DE-DD765B136D6D}"/>
              </a:ext>
            </a:extLst>
          </p:cNvPr>
          <p:cNvSpPr/>
          <p:nvPr/>
        </p:nvSpPr>
        <p:spPr>
          <a:xfrm>
            <a:off x="7288866" y="2063292"/>
            <a:ext cx="4247813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down 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up event</a:t>
            </a:r>
          </a:p>
          <a:p>
            <a:pPr>
              <a:lnSpc>
                <a:spcPct val="2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move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B1892B-CC43-4355-B5AE-1160D3B4BAFC}"/>
              </a:ext>
            </a:extLst>
          </p:cNvPr>
          <p:cNvCxnSpPr>
            <a:cxnSpLocks/>
          </p:cNvCxnSpPr>
          <p:nvPr/>
        </p:nvCxnSpPr>
        <p:spPr>
          <a:xfrm>
            <a:off x="4193055" y="2931308"/>
            <a:ext cx="2764005" cy="0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FC64AF-5E07-4733-B507-BDAE68D485E4}"/>
              </a:ext>
            </a:extLst>
          </p:cNvPr>
          <p:cNvCxnSpPr>
            <a:cxnSpLocks/>
          </p:cNvCxnSpPr>
          <p:nvPr/>
        </p:nvCxnSpPr>
        <p:spPr>
          <a:xfrm>
            <a:off x="4193055" y="3822848"/>
            <a:ext cx="2764005" cy="0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E5FDE50-6A09-4B07-B6F8-5B34A1D11537}"/>
              </a:ext>
            </a:extLst>
          </p:cNvPr>
          <p:cNvCxnSpPr>
            <a:cxnSpLocks/>
          </p:cNvCxnSpPr>
          <p:nvPr/>
        </p:nvCxnSpPr>
        <p:spPr>
          <a:xfrm>
            <a:off x="4193055" y="4790588"/>
            <a:ext cx="2764005" cy="0"/>
          </a:xfrm>
          <a:prstGeom prst="straightConnector1">
            <a:avLst/>
          </a:prstGeom>
          <a:ln w="76200">
            <a:solidFill>
              <a:srgbClr val="D245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C6B73A-58A1-41D8-9247-2E544A291358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42622-0AF1-4975-8C6C-D0EBD752C5A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F939A2-8559-4B58-9860-48139B88E92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F99A41-160F-4048-9AF3-8B6558F67014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B84C7-5C82-4244-9664-356E03BC176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B1A2BF-4217-459F-8242-2B8A2E3D7600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998290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CE8A46-2D12-478F-AD76-FF26334C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1" y="1956324"/>
            <a:ext cx="10955678" cy="4166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D2485F-8B98-435A-940B-23B03E75CFDC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BAE31-BF00-4482-99F9-68D304AE3693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57CE2-2D36-461C-BA35-9857B5D912C5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81CF6-5924-47DD-91AF-F62D299D082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622AC-AF3A-4278-92DF-5E044B7F688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12F67-6FCB-448F-8EDA-00C01EA63D12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65610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E3ECFE-F26E-4451-85E5-348AF1BD81B5}"/>
              </a:ext>
            </a:extLst>
          </p:cNvPr>
          <p:cNvSpPr/>
          <p:nvPr/>
        </p:nvSpPr>
        <p:spPr>
          <a:xfrm>
            <a:off x="1231656" y="1626248"/>
            <a:ext cx="11051832" cy="4709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포인팅 장치에서 발생한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Dom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이벤트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마우스뿐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아니라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펜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하나 이상의 터치 등을 한번에 처리하기 위해 설계되었다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실제로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pointer event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인터페이스는 모든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mouse event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속성을 상속한다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그래서 사용자의 하드웨어에 관계없이 좋은 사용자 경험을 제공할 수 있다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하지만 이번 프로젝트는 데스크탑에 한정하였기에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mouse event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를 사용하였다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8E179-F336-4AB7-956D-C448DF13752C}"/>
              </a:ext>
            </a:extLst>
          </p:cNvPr>
          <p:cNvSpPr txBox="1"/>
          <p:nvPr/>
        </p:nvSpPr>
        <p:spPr>
          <a:xfrm>
            <a:off x="827749" y="1626248"/>
            <a:ext cx="6096000" cy="552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Pointer event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94E4C-B63C-482E-8B1F-92EC43FBADA0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이벤트를 사용할 것인가</a:t>
            </a: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D637D-99B9-482B-82C0-F517D702213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2C724-86A5-4334-AD48-349667110DF6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9F499-DD08-4657-BDFC-B251DEA34EC1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CA7799-353A-489E-98CB-773A13098084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D030AF-4E62-4C3D-81AF-8161BCF6D4D3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53794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70514" y="2210268"/>
            <a:ext cx="2586306" cy="1382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드래그 시작 인식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DCA103-799C-48D2-9881-2FA180400231}"/>
              </a:ext>
            </a:extLst>
          </p:cNvPr>
          <p:cNvSpPr/>
          <p:nvPr/>
        </p:nvSpPr>
        <p:spPr>
          <a:xfrm>
            <a:off x="715405" y="1452943"/>
            <a:ext cx="2707295" cy="114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UP </a:t>
            </a:r>
            <a:endParaRPr kumimoji="1" lang="ja-JP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002B8-7D2A-4A35-8FD6-72B2EA868DD9}"/>
              </a:ext>
            </a:extLst>
          </p:cNvPr>
          <p:cNvSpPr/>
          <p:nvPr/>
        </p:nvSpPr>
        <p:spPr>
          <a:xfrm>
            <a:off x="4259280" y="1400117"/>
            <a:ext cx="3897200" cy="114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OVER </a:t>
            </a:r>
            <a:endParaRPr kumimoji="1" lang="ja-JP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46C2BF-826D-4E5B-A726-6156558DB956}"/>
              </a:ext>
            </a:extLst>
          </p:cNvPr>
          <p:cNvSpPr/>
          <p:nvPr/>
        </p:nvSpPr>
        <p:spPr>
          <a:xfrm>
            <a:off x="8431554" y="1349120"/>
            <a:ext cx="3173533" cy="114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DOWN </a:t>
            </a:r>
            <a:endParaRPr kumimoji="1" lang="ja-JP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BD0B37-A69F-422A-912E-605360E661F4}"/>
              </a:ext>
            </a:extLst>
          </p:cNvPr>
          <p:cNvSpPr/>
          <p:nvPr/>
        </p:nvSpPr>
        <p:spPr>
          <a:xfrm>
            <a:off x="4297021" y="2555021"/>
            <a:ext cx="4134533" cy="3762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마우스가 올려진 지점이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놓을 수 있는 공간인지 아닌지 확인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놓을 수 있다면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그 위치가 어디인지 표시하고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마우스가 움직일 때마다 저장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C3EB40-6456-4E1E-B0BD-D8156B58A70D}"/>
              </a:ext>
            </a:extLst>
          </p:cNvPr>
          <p:cNvSpPr/>
          <p:nvPr/>
        </p:nvSpPr>
        <p:spPr>
          <a:xfrm>
            <a:off x="8431554" y="2662483"/>
            <a:ext cx="4055898" cy="2526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 때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요소의 이동이 </a:t>
            </a: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일어남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드래그 중에 적용되었던 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속성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이벤트 등 제거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ja-JP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29316B-69DF-4271-8815-220F19FE6DC9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53CA7E-5D31-4178-8CC7-85A826835523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82430F-F9E1-4A7B-B994-568E9851426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36652E-BF6B-413D-8764-9818803D56AA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377A55-81CB-4EF9-96F3-E35FC4391847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C19B7A-40EE-4B14-A639-F6CB8DE01612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320010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75C461-BAF1-4251-BEF8-2030C5373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4" r="6568"/>
          <a:stretch/>
        </p:blipFill>
        <p:spPr>
          <a:xfrm>
            <a:off x="975359" y="1784532"/>
            <a:ext cx="9154341" cy="20676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76E32A-20A5-40E7-BA08-C61F00995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0" t="368" r="22125" b="-368"/>
          <a:stretch/>
        </p:blipFill>
        <p:spPr>
          <a:xfrm>
            <a:off x="975360" y="4391635"/>
            <a:ext cx="9154341" cy="20676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9558AE-3990-49FC-886B-ADA6FD9AA267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2AB13-7CFA-4BBC-BD00-909CB0DF617F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DD5B59-804B-4098-B612-7A0FFAC6A68F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66D52-2BA7-4265-BC2E-54802C9D62A1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6427F-7FED-4A9D-B54F-6733859702EC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C1A486-552A-4415-91C8-C812737E45D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75060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D1EE66B-C866-4FC3-9DB2-D17272122C1A}"/>
              </a:ext>
            </a:extLst>
          </p:cNvPr>
          <p:cNvGrpSpPr/>
          <p:nvPr/>
        </p:nvGrpSpPr>
        <p:grpSpPr>
          <a:xfrm>
            <a:off x="859002" y="1540942"/>
            <a:ext cx="4022613" cy="4457982"/>
            <a:chOff x="4625761" y="1492304"/>
            <a:chExt cx="4022613" cy="445798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D1726E-8EA9-4385-ACAA-4E7D79047F1B}"/>
                </a:ext>
              </a:extLst>
            </p:cNvPr>
            <p:cNvSpPr/>
            <p:nvPr/>
          </p:nvSpPr>
          <p:spPr>
            <a:xfrm>
              <a:off x="5007288" y="4745117"/>
              <a:ext cx="3641086" cy="12051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무한 스크롤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현재 </a:t>
              </a:r>
              <a:r>
                <a:rPr kumimoji="1" lang="ko-KR" altLang="en-US" sz="2400" spc="-150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년월</a:t>
              </a: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표시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현재 해당하는 달 구분</a:t>
              </a:r>
              <a:endParaRPr kumimoji="1" lang="en-US" altLang="ko-KR" sz="2400" spc="-150" dirty="0">
                <a:solidFill>
                  <a:srgbClr val="C0392B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C6FDC10A-1CE9-4E18-B316-8DA5901C6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5761" y="1492304"/>
              <a:ext cx="3061238" cy="293487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E5E30B-85BE-4CFD-9234-3EBB902AFFF0}"/>
                </a:ext>
              </a:extLst>
            </p:cNvPr>
            <p:cNvSpPr/>
            <p:nvPr/>
          </p:nvSpPr>
          <p:spPr>
            <a:xfrm>
              <a:off x="5027723" y="2642734"/>
              <a:ext cx="225731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711200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달력 뷰</a:t>
              </a:r>
              <a:endParaRPr lang="en-US" altLang="ko-KR" sz="3200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023E38-2E22-47F7-BF05-7617F7DF3F60}"/>
              </a:ext>
            </a:extLst>
          </p:cNvPr>
          <p:cNvGrpSpPr/>
          <p:nvPr/>
        </p:nvGrpSpPr>
        <p:grpSpPr>
          <a:xfrm>
            <a:off x="4566021" y="1540942"/>
            <a:ext cx="4127000" cy="4184463"/>
            <a:chOff x="8073689" y="1492304"/>
            <a:chExt cx="4127000" cy="4184463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7262BF28-9667-4B3B-8705-5654BCD9A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3689" y="1492304"/>
              <a:ext cx="3061238" cy="2934879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F664EE2-8336-4ACF-A4C7-E201683768B3}"/>
                </a:ext>
              </a:extLst>
            </p:cNvPr>
            <p:cNvSpPr/>
            <p:nvPr/>
          </p:nvSpPr>
          <p:spPr>
            <a:xfrm>
              <a:off x="8472052" y="2536228"/>
              <a:ext cx="225731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7112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아이템</a:t>
              </a:r>
              <a:endParaRPr lang="en-US" altLang="ko-KR" sz="3200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algn="ctr" defTabSz="7112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이벤트</a:t>
              </a:r>
              <a:endParaRPr lang="en-US" altLang="ko-KR" sz="3200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FCFF11-C0C0-4605-985C-F7CEF2BDD7F1}"/>
                </a:ext>
              </a:extLst>
            </p:cNvPr>
            <p:cNvSpPr/>
            <p:nvPr/>
          </p:nvSpPr>
          <p:spPr>
            <a:xfrm>
              <a:off x="8559603" y="4471598"/>
              <a:ext cx="3641086" cy="12051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드래그 앤 드롭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마우스오버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98E88E-89BD-44F7-9097-7A502A387A79}"/>
              </a:ext>
            </a:extLst>
          </p:cNvPr>
          <p:cNvGrpSpPr/>
          <p:nvPr/>
        </p:nvGrpSpPr>
        <p:grpSpPr>
          <a:xfrm>
            <a:off x="8264519" y="1585357"/>
            <a:ext cx="3819927" cy="4391070"/>
            <a:chOff x="866548" y="1559216"/>
            <a:chExt cx="3819927" cy="4391070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56CED731-FE86-4317-BF86-3BD1B9D9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548" y="1559216"/>
              <a:ext cx="3061238" cy="293487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D918548-1FE8-455D-ABF3-4A5E6559AE12}"/>
                </a:ext>
              </a:extLst>
            </p:cNvPr>
            <p:cNvSpPr/>
            <p:nvPr/>
          </p:nvSpPr>
          <p:spPr>
            <a:xfrm>
              <a:off x="1295050" y="2348949"/>
              <a:ext cx="2257314" cy="1618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7112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아이템 </a:t>
              </a:r>
              <a:endParaRPr lang="en-US" altLang="ko-KR" sz="3200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lvl="0" algn="ctr" defTabSz="7112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추가</a:t>
              </a:r>
              <a:r>
                <a:rPr lang="en-US" altLang="ko-KR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/</a:t>
              </a:r>
              <a:r>
                <a:rPr lang="ko-KR" altLang="en-US" sz="3200" b="1" dirty="0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삭제 </a:t>
              </a:r>
              <a:endParaRPr lang="en-US" altLang="ko-KR" sz="3200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lvl="0" algn="ctr" defTabSz="711200">
                <a:lnSpc>
                  <a:spcPct val="8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dirty="0" err="1"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모달</a:t>
              </a:r>
              <a:endParaRPr lang="en-US" altLang="ko-KR" sz="3200" b="1" dirty="0"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25D7EA-50B0-4AAC-88A5-7E1735326466}"/>
                </a:ext>
              </a:extLst>
            </p:cNvPr>
            <p:cNvSpPr/>
            <p:nvPr/>
          </p:nvSpPr>
          <p:spPr>
            <a:xfrm>
              <a:off x="1045389" y="4745117"/>
              <a:ext cx="3641086" cy="12051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 err="1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모달창</a:t>
              </a:r>
              <a:r>
                <a:rPr kumimoji="1" lang="ko-KR" altLang="en-US" sz="2400" spc="-150" dirty="0">
                  <a:solidFill>
                    <a:srgbClr val="C0392B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키보드 이벤트</a:t>
              </a:r>
              <a:endParaRPr kumimoji="1" lang="en-US" altLang="ko-KR" sz="2400" spc="-150" dirty="0">
                <a:solidFill>
                  <a:srgbClr val="C0392B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아이템 데이터 관리 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  <a:p>
              <a:pPr marL="342900" indent="-342900">
                <a:lnSpc>
                  <a:spcPct val="120000"/>
                </a:lnSpc>
                <a:buFontTx/>
                <a:buChar char="-"/>
              </a:pPr>
              <a:r>
                <a:rPr kumimoji="1" lang="en-US" altLang="ko-KR" sz="2400" spc="-150" dirty="0" err="1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Selectbox</a:t>
              </a:r>
              <a:r>
                <a:rPr kumimoji="1" lang="en-US" altLang="ko-KR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 </a:t>
              </a:r>
              <a:r>
                <a:rPr kumimoji="1" lang="ko-KR" altLang="en-US" sz="2400" spc="-150" dirty="0">
                  <a:solidFill>
                    <a:schemeClr val="tx1"/>
                  </a:solidFill>
                  <a:latin typeface="Sandoll 삼립호빵체 TTF Basic" panose="00000500000000000000" pitchFamily="2" charset="-127"/>
                  <a:ea typeface="Sandoll 삼립호빵체 TTF Basic" panose="00000500000000000000" pitchFamily="2" charset="-127"/>
                </a:rPr>
                <a:t>커스텀</a:t>
              </a:r>
              <a:endPara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410043-5E53-42DF-B666-EF1A9FC1FD7E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C8819-3E8D-4A4A-A0D7-332174DC9F86}"/>
              </a:ext>
            </a:extLst>
          </p:cNvPr>
          <p:cNvSpPr txBox="1"/>
          <p:nvPr/>
        </p:nvSpPr>
        <p:spPr>
          <a:xfrm>
            <a:off x="3215351" y="5275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742480-4BF3-49CE-9591-3177F7EAE155}"/>
              </a:ext>
            </a:extLst>
          </p:cNvPr>
          <p:cNvSpPr txBox="1"/>
          <p:nvPr/>
        </p:nvSpPr>
        <p:spPr>
          <a:xfrm>
            <a:off x="5317978" y="16269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04</a:t>
            </a:r>
            <a:r>
              <a:rPr lang="ko-KR" altLang="en-US" dirty="0"/>
              <a:t> 개발 환경       </a:t>
            </a:r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C8A5A0A-65FC-42B9-9DC8-3C8E167FF39A}"/>
              </a:ext>
            </a:extLst>
          </p:cNvPr>
          <p:cNvSpPr/>
          <p:nvPr/>
        </p:nvSpPr>
        <p:spPr>
          <a:xfrm>
            <a:off x="181380" y="162690"/>
            <a:ext cx="28280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40505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3880306" y="3003009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옮길 수 없는 곳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(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달력이 아닌 곳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일정이 </a:t>
            </a: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비어있는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날짜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DCA103-799C-48D2-9881-2FA180400231}"/>
              </a:ext>
            </a:extLst>
          </p:cNvPr>
          <p:cNvSpPr/>
          <p:nvPr/>
        </p:nvSpPr>
        <p:spPr>
          <a:xfrm>
            <a:off x="4888609" y="2560926"/>
            <a:ext cx="2135093" cy="819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경우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54A4CC-FDAA-4D17-9677-4C119614C39C}"/>
              </a:ext>
            </a:extLst>
          </p:cNvPr>
          <p:cNvSpPr/>
          <p:nvPr/>
        </p:nvSpPr>
        <p:spPr>
          <a:xfrm>
            <a:off x="4259280" y="1400117"/>
            <a:ext cx="3897200" cy="114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OVER </a:t>
            </a:r>
            <a:endParaRPr kumimoji="1" lang="ja-JP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3EB203-D0D8-4571-93CD-53E6528715FF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70BBEB-93D9-450A-BCF9-7C515AF6B8B8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8BE063-43BC-4D8D-AF8F-B8BDCC435055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8A020-7F4F-424E-929C-FEB1AE9C6580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CA90C0-4BB0-45A0-9BE7-1FF9197F16CE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A75E42-587E-4EEF-A7A7-CAE302560311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637901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A9767F-6CF7-4A4D-AA1E-5D2558A5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3" y="1464589"/>
            <a:ext cx="8086912" cy="1680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6096000" y="2970819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옮길 수 없는 곳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(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달력이 아닌 곳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일정이 </a:t>
            </a: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비어있는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날짜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11E7D0-FE11-4389-8E66-5AABFE74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85" y="3510947"/>
            <a:ext cx="4578042" cy="25742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3C5127-A1BE-4988-927F-90418DAD58BD}"/>
              </a:ext>
            </a:extLst>
          </p:cNvPr>
          <p:cNvSpPr/>
          <p:nvPr/>
        </p:nvSpPr>
        <p:spPr>
          <a:xfrm>
            <a:off x="970498" y="4113763"/>
            <a:ext cx="2204658" cy="18550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3CB44F-FBFF-46F3-B362-873315C56636}"/>
              </a:ext>
            </a:extLst>
          </p:cNvPr>
          <p:cNvSpPr/>
          <p:nvPr/>
        </p:nvSpPr>
        <p:spPr>
          <a:xfrm>
            <a:off x="1450826" y="3047169"/>
            <a:ext cx="1475875" cy="1205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ul .items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10ABB8-E8F3-4331-919D-8477131BCF91}"/>
              </a:ext>
            </a:extLst>
          </p:cNvPr>
          <p:cNvSpPr/>
          <p:nvPr/>
        </p:nvSpPr>
        <p:spPr>
          <a:xfrm>
            <a:off x="10716126" y="2966613"/>
            <a:ext cx="1193514" cy="1205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null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BB655B-CF95-46F4-9824-04A218686705}"/>
              </a:ext>
            </a:extLst>
          </p:cNvPr>
          <p:cNvSpPr/>
          <p:nvPr/>
        </p:nvSpPr>
        <p:spPr>
          <a:xfrm>
            <a:off x="9469124" y="3923081"/>
            <a:ext cx="1866691" cy="1205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$container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A7CD9B-D94D-48F8-88EC-46E75ADBAB55}"/>
              </a:ext>
            </a:extLst>
          </p:cNvPr>
          <p:cNvSpPr/>
          <p:nvPr/>
        </p:nvSpPr>
        <p:spPr>
          <a:xfrm>
            <a:off x="8849435" y="4798064"/>
            <a:ext cx="1866691" cy="1205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$container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6F485A-31A8-4393-AD69-1F35EA701D46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6722E-0910-433F-8D2A-CB4F46AEC046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DE548D7-B373-4C01-8458-D86A3BBEF862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25D802-161B-4A18-A613-7684CFFCBE2B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7F8EE-2A61-4E2B-8C58-3EC1AC8615EB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307C58-C19B-4AB5-A575-53D34D241EFB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9828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F7A77A1-F2E3-47BD-9B80-F2DD81F26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0" t="31574" r="51963" b="47403"/>
          <a:stretch/>
        </p:blipFill>
        <p:spPr>
          <a:xfrm>
            <a:off x="584227" y="2984422"/>
            <a:ext cx="6015814" cy="29171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일정이 </a:t>
            </a: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비어있는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날짜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074878-05A4-427D-A356-D3ECC89CB2DA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BC5B2-3D13-4975-802D-48D7355FBCC4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CD876A-8EB3-4B06-B9DC-53B4A696A3F4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C6209-96E1-4D23-8CE2-F11D9C0C0B6C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683D1-4E10-4877-97AA-C098251F212D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CB3411-B462-45F7-AE02-3989F6C04B1A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24587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350F761-D03C-4BC7-AA00-BB9709C9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0" t="31574" r="51963" b="47403"/>
          <a:stretch/>
        </p:blipFill>
        <p:spPr>
          <a:xfrm>
            <a:off x="584227" y="2984422"/>
            <a:ext cx="6015814" cy="29171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일정이 </a:t>
            </a:r>
            <a:r>
              <a:rPr kumimoji="1" lang="ko-KR" altLang="en-US" sz="2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비어있는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날짜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3C5127-A1BE-4988-927F-90418DAD58BD}"/>
              </a:ext>
            </a:extLst>
          </p:cNvPr>
          <p:cNvSpPr/>
          <p:nvPr/>
        </p:nvSpPr>
        <p:spPr>
          <a:xfrm>
            <a:off x="768545" y="3746986"/>
            <a:ext cx="2917103" cy="22071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ED0A5A-B177-4779-B056-F56A3774DD0E}"/>
              </a:ext>
            </a:extLst>
          </p:cNvPr>
          <p:cNvSpPr/>
          <p:nvPr/>
        </p:nvSpPr>
        <p:spPr>
          <a:xfrm>
            <a:off x="1444184" y="2628820"/>
            <a:ext cx="1866691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$container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46F6FE-39EB-4E6E-99DD-311D03B2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599" y="3135861"/>
            <a:ext cx="8091082" cy="28183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95E855-335C-4866-9E35-70399E783714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A5480-4201-4575-824D-C7384E198C5E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D5880D-A30B-440A-939C-84E1E8753549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F127D-9365-4E61-B5A5-8E76DD29F869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6962CB-7171-4D0F-B38B-0748E1E22A7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3582BB-676F-459A-977E-6197F2FFECAE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99795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E385749-4579-4AC5-9000-6433EAF46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0" t="20123" r="50361" b="52474"/>
          <a:stretch/>
        </p:blipFill>
        <p:spPr>
          <a:xfrm>
            <a:off x="-243292" y="2863008"/>
            <a:ext cx="4745905" cy="3289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037BE0-1084-48EC-B9EC-52A52F855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279" y="2240054"/>
            <a:ext cx="8202167" cy="285644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55C84C-196D-4DB6-AE38-4FC7BAA3A2A3}"/>
              </a:ext>
            </a:extLst>
          </p:cNvPr>
          <p:cNvSpPr/>
          <p:nvPr/>
        </p:nvSpPr>
        <p:spPr>
          <a:xfrm>
            <a:off x="1553919" y="5015175"/>
            <a:ext cx="2546856" cy="84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29D48E-EC0C-4CAB-87AA-541BCFF37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543" y="5867136"/>
            <a:ext cx="7945367" cy="5712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D37A95-376E-4EC1-BBF9-8CB97FBB03B4}"/>
              </a:ext>
            </a:extLst>
          </p:cNvPr>
          <p:cNvSpPr/>
          <p:nvPr/>
        </p:nvSpPr>
        <p:spPr>
          <a:xfrm>
            <a:off x="4138754" y="976371"/>
            <a:ext cx="3897200" cy="114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OVER </a:t>
            </a:r>
            <a:endParaRPr kumimoji="1" lang="ja-JP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001000-94DD-4B1D-A852-D75DDC01653B}"/>
              </a:ext>
            </a:extLst>
          </p:cNvPr>
          <p:cNvSpPr/>
          <p:nvPr/>
        </p:nvSpPr>
        <p:spPr>
          <a:xfrm>
            <a:off x="4118543" y="4655528"/>
            <a:ext cx="3173533" cy="114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r>
              <a:rPr kumimoji="1" lang="en-US" altLang="ja-JP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mouse DOWN </a:t>
            </a:r>
            <a:endParaRPr kumimoji="1" lang="ja-JP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01599F-8DA0-4B95-8E81-EFD144678896}"/>
              </a:ext>
            </a:extLst>
          </p:cNvPr>
          <p:cNvSpPr/>
          <p:nvPr/>
        </p:nvSpPr>
        <p:spPr>
          <a:xfrm>
            <a:off x="1762487" y="5318938"/>
            <a:ext cx="2694570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</a:t>
            </a:r>
            <a:r>
              <a:rPr kumimoji="1" lang="en-US" altLang="ko-KR" sz="2800" spc="-150" dirty="0" err="1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nextElement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909EA-2CA6-4471-8808-B1E08B0EE7A4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330296-4DE6-4F57-A8FD-F1995F06FE1D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56414F-F6E8-4808-816C-B55F67669022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09D23-456F-456E-81A8-09D5E63A650F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A13DF-35DB-44DD-B2A9-995DA58FD2E2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14D6C1-DF01-43FB-B808-5BAE91FBEE0C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77738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2E22D-2D4E-45A0-A82D-BC18B463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433415"/>
            <a:ext cx="3449001" cy="51970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FCB20E-BC91-4418-8B7A-BF15E94DD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2" t="50000" r="75032" b="12827"/>
          <a:stretch/>
        </p:blipFill>
        <p:spPr>
          <a:xfrm>
            <a:off x="7648117" y="1433415"/>
            <a:ext cx="3504091" cy="532259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11A097-D02F-4CEE-9B73-96E30FA9116F}"/>
              </a:ext>
            </a:extLst>
          </p:cNvPr>
          <p:cNvSpPr/>
          <p:nvPr/>
        </p:nvSpPr>
        <p:spPr>
          <a:xfrm>
            <a:off x="8203575" y="5326864"/>
            <a:ext cx="2546856" cy="84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CE152C-7B27-4935-B20A-BDC9F7FC7DAC}"/>
              </a:ext>
            </a:extLst>
          </p:cNvPr>
          <p:cNvSpPr/>
          <p:nvPr/>
        </p:nvSpPr>
        <p:spPr>
          <a:xfrm>
            <a:off x="8412143" y="5630627"/>
            <a:ext cx="2694570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</a:t>
            </a:r>
            <a:r>
              <a:rPr kumimoji="1" lang="en-US" altLang="ko-KR" sz="2800" spc="-150" dirty="0" err="1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nextElement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747902-710B-4EC3-A3B7-3EC8CF45FC37}"/>
              </a:ext>
            </a:extLst>
          </p:cNvPr>
          <p:cNvSpPr/>
          <p:nvPr/>
        </p:nvSpPr>
        <p:spPr>
          <a:xfrm>
            <a:off x="4105561" y="5156322"/>
            <a:ext cx="2792949" cy="10708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B4D42A-4DBA-40DD-85B1-00CB741FD3E0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F4ACD-8CA6-4533-A8AB-5C3D4FC9D5EE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12490A-C48C-45EC-B3B1-35AB85AD0E7A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F9BBA0-8521-478D-BE21-50E4E0411831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8CE31-2E27-4C53-B6FF-57D48004565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3528FF-E5CF-44E6-A77D-F3EF132BE75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27401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2E22D-2D4E-45A0-A82D-BC18B463D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433415"/>
            <a:ext cx="3449001" cy="51970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FCB20E-BC91-4418-8B7A-BF15E94DD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2" t="50000" r="75032" b="12827"/>
          <a:stretch/>
        </p:blipFill>
        <p:spPr>
          <a:xfrm>
            <a:off x="7648117" y="1419907"/>
            <a:ext cx="3504091" cy="532259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11A097-D02F-4CEE-9B73-96E30FA9116F}"/>
              </a:ext>
            </a:extLst>
          </p:cNvPr>
          <p:cNvSpPr/>
          <p:nvPr/>
        </p:nvSpPr>
        <p:spPr>
          <a:xfrm>
            <a:off x="8203575" y="4192545"/>
            <a:ext cx="2546856" cy="84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CE152C-7B27-4935-B20A-BDC9F7FC7DAC}"/>
              </a:ext>
            </a:extLst>
          </p:cNvPr>
          <p:cNvSpPr/>
          <p:nvPr/>
        </p:nvSpPr>
        <p:spPr>
          <a:xfrm>
            <a:off x="9679570" y="3219201"/>
            <a:ext cx="2694570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</a:t>
            </a:r>
            <a:r>
              <a:rPr kumimoji="1" lang="en-US" altLang="ko-KR" sz="2800" spc="-150" dirty="0" err="1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prevElement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747902-710B-4EC3-A3B7-3EC8CF45FC37}"/>
              </a:ext>
            </a:extLst>
          </p:cNvPr>
          <p:cNvSpPr/>
          <p:nvPr/>
        </p:nvSpPr>
        <p:spPr>
          <a:xfrm>
            <a:off x="4105561" y="5156322"/>
            <a:ext cx="2792949" cy="10708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7038B0-B09A-4554-BAB0-157502B4A4CB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106951-530C-4124-941D-758B7E53E74A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3DDADF-3942-44E9-B13D-7AA95F45B16F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922CB-40FE-457A-A9E3-FEC81932DB05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C94142-BF12-4715-A0F7-374F176722B1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13060E-E0D2-43FF-B31E-675FFA1F4AAD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0104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97DDF5-5CD6-4001-8AB2-6C85BBF2B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2" t="50000" r="75032" b="12827"/>
          <a:stretch/>
        </p:blipFill>
        <p:spPr>
          <a:xfrm>
            <a:off x="7648117" y="1419907"/>
            <a:ext cx="3504091" cy="53225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EA90EB-8E5E-43F2-A7E2-62B755C83ACC}"/>
              </a:ext>
            </a:extLst>
          </p:cNvPr>
          <p:cNvSpPr/>
          <p:nvPr/>
        </p:nvSpPr>
        <p:spPr>
          <a:xfrm>
            <a:off x="8203575" y="4192545"/>
            <a:ext cx="2546856" cy="84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585C1-23C6-4EBD-A0BF-FC3F99DC02AC}"/>
              </a:ext>
            </a:extLst>
          </p:cNvPr>
          <p:cNvSpPr/>
          <p:nvPr/>
        </p:nvSpPr>
        <p:spPr>
          <a:xfrm>
            <a:off x="9679570" y="3219201"/>
            <a:ext cx="2694570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</a:t>
            </a:r>
            <a:r>
              <a:rPr kumimoji="1" lang="en-US" altLang="ko-KR" sz="2800" spc="-150" dirty="0" err="1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prevElement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E42C9-0C11-41EC-A92F-B4060998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4" y="2713366"/>
            <a:ext cx="7891432" cy="21372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006EE8-8E17-464B-8AD2-DF5EE4DA570C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CD1EB3-2038-408E-8DAE-C5EDF8FA10F2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B17833-06CA-47D0-9B7F-F905B423CFF4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0AAB7-A61A-4935-89F1-A93A2F613227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3C5F4-73DB-4924-9B19-182705EEBFEF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B5214-F202-493F-9055-D3049E02A843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03661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E492B-C40F-4760-B0B4-5DA1B16A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5" t="38818" r="73560" b="24557"/>
          <a:stretch/>
        </p:blipFill>
        <p:spPr>
          <a:xfrm>
            <a:off x="7685211" y="1433414"/>
            <a:ext cx="3760062" cy="51970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DF22BB-C368-428F-99C5-51C88FBB1E9E}"/>
              </a:ext>
            </a:extLst>
          </p:cNvPr>
          <p:cNvSpPr/>
          <p:nvPr/>
        </p:nvSpPr>
        <p:spPr>
          <a:xfrm>
            <a:off x="8203575" y="4192545"/>
            <a:ext cx="2546856" cy="84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9AAD58-DECA-4CEA-AF44-F253FDE6F472}"/>
              </a:ext>
            </a:extLst>
          </p:cNvPr>
          <p:cNvSpPr/>
          <p:nvPr/>
        </p:nvSpPr>
        <p:spPr>
          <a:xfrm>
            <a:off x="9679570" y="3219201"/>
            <a:ext cx="2694570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</a:t>
            </a:r>
            <a:r>
              <a:rPr kumimoji="1" lang="en-US" altLang="ko-KR" sz="2800" spc="-150" dirty="0" err="1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prevElement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40A46B-6FE2-4E97-ACD8-6F1F747D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4" y="2713366"/>
            <a:ext cx="7891432" cy="21372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FBE8FA-0D72-4E39-870E-4EC45E15F3E8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A13C55-EB7E-4A3F-A467-B31245C86BCB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B9FFA0-9AC7-4AA8-8D6A-DD7B4C1E57A8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5E0BD4-1798-44FA-8AFB-3EAA9533A5AB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722CB-FCA6-44EC-9BD8-C98F62A23EFD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27828E-1E95-4D6C-AEE4-F8BAD0D10B3E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7086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27749" y="277021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일정과 일정 사이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E492B-C40F-4760-B0B4-5DA1B16A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5" t="38818" r="73560" b="24557"/>
          <a:stretch/>
        </p:blipFill>
        <p:spPr>
          <a:xfrm>
            <a:off x="7685211" y="1433414"/>
            <a:ext cx="3760062" cy="51970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DF22BB-C368-428F-99C5-51C88FBB1E9E}"/>
              </a:ext>
            </a:extLst>
          </p:cNvPr>
          <p:cNvSpPr/>
          <p:nvPr/>
        </p:nvSpPr>
        <p:spPr>
          <a:xfrm>
            <a:off x="8203575" y="4192545"/>
            <a:ext cx="2546856" cy="847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9AAD58-DECA-4CEA-AF44-F253FDE6F472}"/>
              </a:ext>
            </a:extLst>
          </p:cNvPr>
          <p:cNvSpPr/>
          <p:nvPr/>
        </p:nvSpPr>
        <p:spPr>
          <a:xfrm>
            <a:off x="9679570" y="3219201"/>
            <a:ext cx="2694570" cy="112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spc="-150" dirty="0">
              <a:solidFill>
                <a:srgbClr val="C00000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r>
              <a:rPr kumimoji="1" lang="en-US" altLang="ko-KR" sz="2800" spc="-150" dirty="0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$</a:t>
            </a:r>
            <a:r>
              <a:rPr kumimoji="1" lang="en-US" altLang="ko-KR" sz="2800" spc="-150" dirty="0" err="1">
                <a:solidFill>
                  <a:srgbClr val="C00000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prevElement</a:t>
            </a:r>
            <a:endParaRPr kumimoji="1" lang="en-US" altLang="ko-KR" sz="2800" spc="-150" dirty="0">
              <a:solidFill>
                <a:schemeClr val="bg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40A46B-6FE2-4E97-ACD8-6F1F747D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4" y="2713366"/>
            <a:ext cx="7891432" cy="21372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D07382-ACB6-4FB0-8DA5-95BFC9C6A467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B32AD-17C5-4280-8155-CB43EA30F07F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E8D33C-4DAD-4910-8DCE-BC6CD2F900B4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715BE-1865-4B00-9583-74196721982C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DFF25-00BF-47C9-91F7-E9F106B66EA1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053EC0-D954-43F2-AB87-E6EFA35D611B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9052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ECFBD2-AFF0-4F3A-A3AB-BB5D583B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31" y="2114956"/>
            <a:ext cx="2019300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2E6B19-D369-4591-B06E-18EE421B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589" y="2297552"/>
            <a:ext cx="1962150" cy="2562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D6C80D-4EB9-41BA-B7B7-D9A34B525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765" y="2906847"/>
            <a:ext cx="2400300" cy="1666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0EA7DE-8DD2-415E-A689-78749B2AA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065" y="3038373"/>
            <a:ext cx="3343275" cy="12287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813F59-F62C-44A1-B4C0-C2AFCAA34D95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86B5C-76C2-40FA-9AC1-5D0F2DBB6A0A}"/>
              </a:ext>
            </a:extLst>
          </p:cNvPr>
          <p:cNvSpPr txBox="1"/>
          <p:nvPr/>
        </p:nvSpPr>
        <p:spPr>
          <a:xfrm>
            <a:off x="4355921" y="52758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D2091-7CFC-42F2-B31D-3DDD3B670E5E}"/>
              </a:ext>
            </a:extLst>
          </p:cNvPr>
          <p:cNvSpPr txBox="1"/>
          <p:nvPr/>
        </p:nvSpPr>
        <p:spPr>
          <a:xfrm>
            <a:off x="6458548" y="162690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48EFAA-1247-46C1-918C-2AAC93B63030}"/>
              </a:ext>
            </a:extLst>
          </p:cNvPr>
          <p:cNvSpPr/>
          <p:nvPr/>
        </p:nvSpPr>
        <p:spPr>
          <a:xfrm>
            <a:off x="181380" y="162690"/>
            <a:ext cx="4075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1487317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7E02EE5-10C5-4572-9DE5-9D84D3476299}"/>
              </a:ext>
            </a:extLst>
          </p:cNvPr>
          <p:cNvCxnSpPr>
            <a:cxnSpLocks/>
          </p:cNvCxnSpPr>
          <p:nvPr/>
        </p:nvCxnSpPr>
        <p:spPr>
          <a:xfrm flipH="1" flipV="1">
            <a:off x="4106677" y="5605255"/>
            <a:ext cx="210680" cy="3788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344F206-D615-4189-BAAD-E8769BB60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73" t="30971" r="50689" b="46242"/>
          <a:stretch/>
        </p:blipFill>
        <p:spPr>
          <a:xfrm>
            <a:off x="171868" y="2582141"/>
            <a:ext cx="4076938" cy="372275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D2E9A49-F475-45F8-B410-95EB0393374A}"/>
              </a:ext>
            </a:extLst>
          </p:cNvPr>
          <p:cNvCxnSpPr>
            <a:cxnSpLocks/>
          </p:cNvCxnSpPr>
          <p:nvPr/>
        </p:nvCxnSpPr>
        <p:spPr>
          <a:xfrm flipH="1" flipV="1">
            <a:off x="3450434" y="5475289"/>
            <a:ext cx="210680" cy="3788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738808" y="452693"/>
            <a:ext cx="8322038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드래그 시 움직이는 버튼이 마우스를 따라 다니기 때문에</a:t>
            </a: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mouse OVER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가 항상 그 버튼으로 잡히는 문제가 발생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747616-2682-4019-91EF-247447AF1492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A4B6B8-842D-4F7D-A53C-B2A59A66B820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C4323A-8CDB-454A-ABE2-9586C29C40B5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7C213-5A47-4511-98F4-A390A714F414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354B5-1242-4122-8754-1A5EC6A8F38F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14D6D6-9A6F-4354-B230-8E86AEAA0DB6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4117778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95701" y="1053450"/>
            <a:ext cx="7927421" cy="1512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CSS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의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pointer-events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를 이용하여 해결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8FAD4-DEFB-4A27-933E-692E266D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7" y="4400993"/>
            <a:ext cx="10824839" cy="1783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83FFF5-1FF2-44D7-B8F5-9B5C63BA0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7" y="2273859"/>
            <a:ext cx="9699492" cy="19270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BE5C73-CD3B-420D-9498-C009958B9316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48723-F988-4FE0-8D38-F782DE009325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C6B395-7A36-4A30-8587-FD6F889E464C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B7D7A-5C63-4E13-83DF-9C11DB80F3C2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37FEC-5D19-4A05-8D71-33E0F20C1F05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7FB4D6-FF6B-48AB-84DC-4E7BFC201A26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81873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B24AE2-0AFD-406B-BC81-FE6134AFBC82}"/>
              </a:ext>
            </a:extLst>
          </p:cNvPr>
          <p:cNvSpPr/>
          <p:nvPr/>
        </p:nvSpPr>
        <p:spPr>
          <a:xfrm>
            <a:off x="895701" y="1053450"/>
            <a:ext cx="7927421" cy="1512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ja-JP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CSS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의 </a:t>
            </a:r>
            <a:r>
              <a:rPr kumimoji="1"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pointer-events </a:t>
            </a:r>
            <a:r>
              <a:rPr kumimoji="1"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를 이용하여 해결</a:t>
            </a: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Sandoll 삼립호빵체 TTF Basic" panose="00000500000000000000" pitchFamily="2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A17EBA-AFF2-4EDA-BE0C-A7EBF0314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73" t="30971" r="50689" b="46242"/>
          <a:stretch/>
        </p:blipFill>
        <p:spPr>
          <a:xfrm>
            <a:off x="171868" y="2582141"/>
            <a:ext cx="4076938" cy="3722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77980C-E307-49BC-BE1D-C52C19B65083}"/>
              </a:ext>
            </a:extLst>
          </p:cNvPr>
          <p:cNvSpPr/>
          <p:nvPr/>
        </p:nvSpPr>
        <p:spPr>
          <a:xfrm>
            <a:off x="2578881" y="4569356"/>
            <a:ext cx="1267428" cy="14949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7805B29-D57E-4999-921F-C47AB45844B7}"/>
              </a:ext>
            </a:extLst>
          </p:cNvPr>
          <p:cNvCxnSpPr>
            <a:cxnSpLocks/>
          </p:cNvCxnSpPr>
          <p:nvPr/>
        </p:nvCxnSpPr>
        <p:spPr>
          <a:xfrm flipH="1" flipV="1">
            <a:off x="3450434" y="5475289"/>
            <a:ext cx="210680" cy="3788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B3A0C4-BAE3-4262-B576-E4D377FA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61" y="2530186"/>
            <a:ext cx="8129286" cy="1161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5411E9-553A-4F2F-B576-503701B2A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461" y="5157529"/>
            <a:ext cx="8129286" cy="1049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D8FAD4-DEFB-4A27-933E-692E266D5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24343"/>
            <a:ext cx="12192000" cy="20093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E714C7-390B-4BA6-BD62-9B1E241CE26B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CE094-1D9C-4224-BB40-E19C2000998A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149E04-D586-46B2-9ECA-A40B69090702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DA186-29F2-4D95-B8CC-CFDC1A6981B8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89C20-D069-4C88-BB4B-A73621E53003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B74739-DC37-4E35-B534-45CFAEDBA102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384918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478C2C-962A-48AE-9C73-C5C08C7D1354}"/>
              </a:ext>
            </a:extLst>
          </p:cNvPr>
          <p:cNvSpPr/>
          <p:nvPr/>
        </p:nvSpPr>
        <p:spPr>
          <a:xfrm>
            <a:off x="895701" y="199628"/>
            <a:ext cx="4655147" cy="3114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endParaRPr kumimoji="1" lang="ja-JP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AE632D-CF39-4B0F-BA68-527452731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0" y="1618775"/>
            <a:ext cx="10596282" cy="51724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C8C04F-8205-4E57-93A6-DE00DDDBAC2E}"/>
              </a:ext>
            </a:extLst>
          </p:cNvPr>
          <p:cNvSpPr/>
          <p:nvPr/>
        </p:nvSpPr>
        <p:spPr>
          <a:xfrm>
            <a:off x="447799" y="772819"/>
            <a:ext cx="4844994" cy="759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드래그 앤 드롭 기능 구현</a:t>
            </a: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97DB1F-3D7D-4605-BDF7-CF52E9376B27}"/>
              </a:ext>
            </a:extLst>
          </p:cNvPr>
          <p:cNvSpPr txBox="1"/>
          <p:nvPr/>
        </p:nvSpPr>
        <p:spPr>
          <a:xfrm>
            <a:off x="252094" y="52758"/>
            <a:ext cx="1877437" cy="614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기획의도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AD56D4-6FCF-4E40-8040-5D9293DF7D7B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88DC6-58F1-46A1-9235-145A4681BC60}"/>
              </a:ext>
            </a:extLst>
          </p:cNvPr>
          <p:cNvSpPr txBox="1"/>
          <p:nvPr/>
        </p:nvSpPr>
        <p:spPr>
          <a:xfrm>
            <a:off x="5579193" y="52758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0E00C2-5318-475A-AEFF-75271B06BC9A}"/>
              </a:ext>
            </a:extLst>
          </p:cNvPr>
          <p:cNvSpPr txBox="1"/>
          <p:nvPr/>
        </p:nvSpPr>
        <p:spPr>
          <a:xfrm>
            <a:off x="7681820" y="162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5BC836-47D9-4758-A134-85029FD47A02}"/>
              </a:ext>
            </a:extLst>
          </p:cNvPr>
          <p:cNvSpPr/>
          <p:nvPr/>
        </p:nvSpPr>
        <p:spPr>
          <a:xfrm>
            <a:off x="181380" y="162690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883845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9823189-51FB-42EB-85D8-15922ECF0644}"/>
              </a:ext>
            </a:extLst>
          </p:cNvPr>
          <p:cNvSpPr txBox="1"/>
          <p:nvPr/>
        </p:nvSpPr>
        <p:spPr>
          <a:xfrm>
            <a:off x="88271" y="556190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의도     개발 방법론      컨벤션 원칙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47E8C-0285-4708-9AFD-A2A366DE0872}"/>
              </a:ext>
            </a:extLst>
          </p:cNvPr>
          <p:cNvSpPr txBox="1"/>
          <p:nvPr/>
        </p:nvSpPr>
        <p:spPr>
          <a:xfrm>
            <a:off x="9495355" y="54276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방법     일정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8CDA54C-6C4A-4A5E-84A6-D77B86C0D1E1}"/>
              </a:ext>
            </a:extLst>
          </p:cNvPr>
          <p:cNvCxnSpPr>
            <a:cxnSpLocks/>
          </p:cNvCxnSpPr>
          <p:nvPr/>
        </p:nvCxnSpPr>
        <p:spPr>
          <a:xfrm>
            <a:off x="1277658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3998C4C-73AE-48FA-B23C-0EB099ED1BCD}"/>
              </a:ext>
            </a:extLst>
          </p:cNvPr>
          <p:cNvCxnSpPr>
            <a:cxnSpLocks/>
          </p:cNvCxnSpPr>
          <p:nvPr/>
        </p:nvCxnSpPr>
        <p:spPr>
          <a:xfrm>
            <a:off x="2825901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973445-729B-4A6B-98E6-028B275DDE64}"/>
              </a:ext>
            </a:extLst>
          </p:cNvPr>
          <p:cNvCxnSpPr>
            <a:cxnSpLocks/>
          </p:cNvCxnSpPr>
          <p:nvPr/>
        </p:nvCxnSpPr>
        <p:spPr>
          <a:xfrm>
            <a:off x="4455612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A73524-CDF7-42FE-9F48-D9664075667F}"/>
              </a:ext>
            </a:extLst>
          </p:cNvPr>
          <p:cNvCxnSpPr>
            <a:cxnSpLocks/>
          </p:cNvCxnSpPr>
          <p:nvPr/>
        </p:nvCxnSpPr>
        <p:spPr>
          <a:xfrm>
            <a:off x="94724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A6C8521-25F3-4FE4-B835-563BD109CACC}"/>
              </a:ext>
            </a:extLst>
          </p:cNvPr>
          <p:cNvCxnSpPr>
            <a:cxnSpLocks/>
          </p:cNvCxnSpPr>
          <p:nvPr/>
        </p:nvCxnSpPr>
        <p:spPr>
          <a:xfrm>
            <a:off x="10729795" y="542769"/>
            <a:ext cx="0" cy="396174"/>
          </a:xfrm>
          <a:prstGeom prst="line">
            <a:avLst/>
          </a:prstGeom>
          <a:ln w="381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CB7498-C7DA-4CB3-A7E9-581E57C5F679}"/>
              </a:ext>
            </a:extLst>
          </p:cNvPr>
          <p:cNvSpPr txBox="1"/>
          <p:nvPr/>
        </p:nvSpPr>
        <p:spPr>
          <a:xfrm>
            <a:off x="4998023" y="289350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4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9DA158-23B2-4195-9449-A8B3A44B9E1A}"/>
              </a:ext>
            </a:extLst>
          </p:cNvPr>
          <p:cNvSpPr/>
          <p:nvPr/>
        </p:nvSpPr>
        <p:spPr>
          <a:xfrm>
            <a:off x="478366" y="1544320"/>
            <a:ext cx="11235267" cy="3769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5ED8FC-0D10-47A2-A38E-ACA2E414AC36}"/>
              </a:ext>
            </a:extLst>
          </p:cNvPr>
          <p:cNvSpPr/>
          <p:nvPr/>
        </p:nvSpPr>
        <p:spPr>
          <a:xfrm>
            <a:off x="632477" y="1081691"/>
            <a:ext cx="11235267" cy="5646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현정    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하나의 기능을 구현하는데도 너무 많은 선택의 연속이었다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그런 과정이 도움이 많이 되었고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팀원들이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             열심히 해줘서 자극을 받고 나도 더 열심히 하게 되었다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7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유림    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일주일 프로젝트로 하기에 기능이 많아서 가능할지 걱정됐지만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피드백도 받고 역할 분담도 잘 나눠서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            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무사히 끝낼 수 있었다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Html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시간에 남겨뒀던 인터랙션을 실제로 구현할 수 있어서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재밌었고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드래그앤 </a:t>
            </a:r>
            <a:endParaRPr kumimoji="1" lang="en-US" altLang="ko-KR" sz="24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            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드롭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무한스크롤도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한번쯤 해보고 싶었는데 이번 기회로 배울 수 있었다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kumimoji="1" lang="en-US" altLang="ko-KR" sz="800" spc="-150" dirty="0">
              <a:solidFill>
                <a:schemeClr val="tx1"/>
              </a:solidFill>
              <a:latin typeface="Sandoll 삼립호빵체 TTF Basic" panose="00000500000000000000" pitchFamily="2" charset="-127"/>
              <a:ea typeface="Sandoll 삼립호빵체 TTF Basic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경엽     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: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혼자서 했다면 아 이정도면 됐겠지 하면서 끝냈을 것을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, 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팀원의 피드백으로 계속 발전시킬 수 있었다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               내 코드를 팀원이 사용할 일이 생기니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리팩토링을</a:t>
            </a:r>
            <a:r>
              <a:rPr kumimoji="1" lang="ko-KR" altLang="en-US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 하게 되고 더 사용하기 좋게 만들고 </a:t>
            </a:r>
            <a:r>
              <a:rPr kumimoji="1" lang="ko-KR" altLang="en-US" sz="2400" spc="-150" dirty="0" err="1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싶어졌다</a:t>
            </a:r>
            <a:r>
              <a:rPr kumimoji="1" lang="en-US" altLang="ko-KR" sz="2400" spc="-150" dirty="0">
                <a:solidFill>
                  <a:schemeClr val="tx1"/>
                </a:solidFill>
                <a:latin typeface="Sandoll 삼립호빵체 TTF Basic" panose="00000500000000000000" pitchFamily="2" charset="-127"/>
                <a:ea typeface="Sandoll 삼립호빵체 TTF Basic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400" spc="-15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E4BA40-A853-4DE1-B17E-E88FF4D13B01}"/>
              </a:ext>
            </a:extLst>
          </p:cNvPr>
          <p:cNvGrpSpPr/>
          <p:nvPr/>
        </p:nvGrpSpPr>
        <p:grpSpPr>
          <a:xfrm>
            <a:off x="0" y="1"/>
            <a:ext cx="12192000" cy="667234"/>
            <a:chOff x="0" y="1"/>
            <a:chExt cx="12192000" cy="6672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877852-0DB0-4B06-BB0A-7DC4B380DA17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5A46B4-2B74-464B-8B4E-C5B7395BF031}"/>
                </a:ext>
              </a:extLst>
            </p:cNvPr>
            <p:cNvSpPr txBox="1"/>
            <p:nvPr/>
          </p:nvSpPr>
          <p:spPr>
            <a:xfrm>
              <a:off x="2373371" y="132310"/>
              <a:ext cx="5315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방법론       컨벤션 원칙       요구사항       구현 방법       일정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04B995-DFC3-4B8D-95C3-0CCA31E9EADE}"/>
                </a:ext>
              </a:extLst>
            </p:cNvPr>
            <p:cNvSpPr txBox="1"/>
            <p:nvPr/>
          </p:nvSpPr>
          <p:spPr>
            <a:xfrm>
              <a:off x="252094" y="52758"/>
              <a:ext cx="1877437" cy="61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기획의도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6D01C5D-62DD-4C94-A327-43AB7126C2CE}"/>
                </a:ext>
              </a:extLst>
            </p:cNvPr>
            <p:cNvSpPr/>
            <p:nvPr/>
          </p:nvSpPr>
          <p:spPr>
            <a:xfrm>
              <a:off x="0" y="1"/>
              <a:ext cx="12192000" cy="558615"/>
            </a:xfrm>
            <a:prstGeom prst="rect">
              <a:avLst/>
            </a:prstGeom>
            <a:solidFill>
              <a:srgbClr val="E9A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21EA35-D7CB-4851-9A57-E9BA21FAF5C6}"/>
                </a:ext>
              </a:extLst>
            </p:cNvPr>
            <p:cNvSpPr txBox="1"/>
            <p:nvPr/>
          </p:nvSpPr>
          <p:spPr>
            <a:xfrm>
              <a:off x="6821101" y="52758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06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후기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7AF34D2-6EC2-4533-838D-0CE2CF15988B}"/>
                </a:ext>
              </a:extLst>
            </p:cNvPr>
            <p:cNvSpPr/>
            <p:nvPr/>
          </p:nvSpPr>
          <p:spPr>
            <a:xfrm>
              <a:off x="181380" y="162690"/>
              <a:ext cx="65742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소개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시연영상 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요구사항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환경    </a:t>
              </a:r>
              <a:r>
                <a:rPr lang="en-US" altLang="ko-KR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05 </a:t>
              </a:r>
              <a:r>
                <a:rPr lang="ko-KR" altLang="en-US" sz="1400" dirty="0">
                  <a:solidFill>
                    <a:schemeClr val="bg1">
                      <a:alpha val="7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 구현 </a:t>
              </a:r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10CD5A6B-0EF6-4A55-AA1C-994167F6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77" y="1428049"/>
            <a:ext cx="876339" cy="840167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539022E8-C966-4A21-B415-6CE0AFD22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77" y="2692189"/>
            <a:ext cx="876339" cy="84016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CE78457-A15A-4BC1-9D5B-DC84D8A17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576" y="4505635"/>
            <a:ext cx="876339" cy="8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83ECC2-3EAC-4DE2-AF93-F306F68C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84" y="677145"/>
            <a:ext cx="7124295" cy="1490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76A936-328A-4332-A165-B30A6E5FE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9"/>
          <a:stretch/>
        </p:blipFill>
        <p:spPr>
          <a:xfrm>
            <a:off x="4685083" y="2241337"/>
            <a:ext cx="7124295" cy="2026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87BAC6-854F-4611-BAF4-8FF244FE6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45"/>
          <a:stretch/>
        </p:blipFill>
        <p:spPr>
          <a:xfrm>
            <a:off x="4685082" y="4342088"/>
            <a:ext cx="7124295" cy="2436867"/>
          </a:xfrm>
          <a:prstGeom prst="rect">
            <a:avLst/>
          </a:prstGeom>
        </p:spPr>
      </p:pic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78BE3A59-C7EA-466D-8499-7131232601A7}"/>
              </a:ext>
            </a:extLst>
          </p:cNvPr>
          <p:cNvSpPr txBox="1"/>
          <p:nvPr/>
        </p:nvSpPr>
        <p:spPr>
          <a:xfrm>
            <a:off x="382621" y="1436880"/>
            <a:ext cx="6914099" cy="179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파일 </a:t>
            </a:r>
            <a:r>
              <a:rPr kumimoji="1"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kumimoji="1"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</a:t>
            </a:r>
            <a:endParaRPr kumimoji="1" lang="en-US" altLang="ko-KR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ja-JP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즉시실행함수 사용하여 </a:t>
            </a:r>
            <a:endParaRPr kumimoji="1"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 응집도 확보  </a:t>
            </a:r>
            <a:endParaRPr kumimoji="1" lang="ja-JP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8A312D-51FE-4636-91E7-FA86E3FB404F}"/>
              </a:ext>
            </a:extLst>
          </p:cNvPr>
          <p:cNvSpPr/>
          <p:nvPr/>
        </p:nvSpPr>
        <p:spPr>
          <a:xfrm>
            <a:off x="0" y="1"/>
            <a:ext cx="12192000" cy="558615"/>
          </a:xfrm>
          <a:prstGeom prst="rect">
            <a:avLst/>
          </a:prstGeom>
          <a:solidFill>
            <a:srgbClr val="E9A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F51B5-E160-437D-84AA-7C6B8D4592AE}"/>
              </a:ext>
            </a:extLst>
          </p:cNvPr>
          <p:cNvSpPr txBox="1"/>
          <p:nvPr/>
        </p:nvSpPr>
        <p:spPr>
          <a:xfrm>
            <a:off x="4355921" y="52758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 </a:t>
            </a:r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62BC8-AA43-4D20-B617-8254FF6544BC}"/>
              </a:ext>
            </a:extLst>
          </p:cNvPr>
          <p:cNvSpPr txBox="1"/>
          <p:nvPr/>
        </p:nvSpPr>
        <p:spPr>
          <a:xfrm>
            <a:off x="6458548" y="162690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r>
              <a:rPr lang="en-US" altLang="ko-KR" dirty="0"/>
              <a:t>05</a:t>
            </a:r>
            <a:r>
              <a:rPr lang="ko-KR" altLang="en-US" dirty="0"/>
              <a:t> 기능 구현       </a:t>
            </a:r>
            <a:r>
              <a:rPr lang="en-US" altLang="ko-KR" dirty="0"/>
              <a:t>06</a:t>
            </a:r>
            <a:r>
              <a:rPr lang="ko-KR" altLang="en-US" dirty="0"/>
              <a:t> 후기</a:t>
            </a:r>
            <a:endParaRPr lang="ko-KR" altLang="en-US" sz="1400" dirty="0">
              <a:solidFill>
                <a:schemeClr val="bg1">
                  <a:alpha val="7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41DC9C-C349-45F3-A846-4796C69324AA}"/>
              </a:ext>
            </a:extLst>
          </p:cNvPr>
          <p:cNvSpPr/>
          <p:nvPr/>
        </p:nvSpPr>
        <p:spPr>
          <a:xfrm>
            <a:off x="181380" y="162690"/>
            <a:ext cx="4075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소개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시연영상     </a:t>
            </a:r>
            <a:r>
              <a:rPr lang="en-US" altLang="ko-KR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alpha val="7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278402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4980</Words>
  <Application>Microsoft Office PowerPoint</Application>
  <PresentationFormat>와이드스크린</PresentationFormat>
  <Paragraphs>1035</Paragraphs>
  <Slides>84</Slides>
  <Notes>75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Sandoll 삼립호빵체 TTF Basic</vt:lpstr>
      <vt:lpstr>여기어때 잘난체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조현정</cp:lastModifiedBy>
  <cp:revision>170</cp:revision>
  <dcterms:created xsi:type="dcterms:W3CDTF">2021-06-20T10:06:37Z</dcterms:created>
  <dcterms:modified xsi:type="dcterms:W3CDTF">2021-12-05T10:09:18Z</dcterms:modified>
</cp:coreProperties>
</file>